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49" r:id="rId5"/>
  </p:sldMasterIdLst>
  <p:notesMasterIdLst>
    <p:notesMasterId r:id="rId35"/>
  </p:notesMasterIdLst>
  <p:handoutMasterIdLst>
    <p:handoutMasterId r:id="rId36"/>
  </p:handoutMasterIdLst>
  <p:sldIdLst>
    <p:sldId id="525" r:id="rId6"/>
    <p:sldId id="539" r:id="rId7"/>
    <p:sldId id="728" r:id="rId8"/>
    <p:sldId id="769" r:id="rId9"/>
    <p:sldId id="765" r:id="rId10"/>
    <p:sldId id="734" r:id="rId11"/>
    <p:sldId id="785" r:id="rId12"/>
    <p:sldId id="527" r:id="rId13"/>
    <p:sldId id="780" r:id="rId14"/>
    <p:sldId id="774" r:id="rId15"/>
    <p:sldId id="727" r:id="rId16"/>
    <p:sldId id="756" r:id="rId17"/>
    <p:sldId id="425" r:id="rId18"/>
    <p:sldId id="506" r:id="rId19"/>
    <p:sldId id="440" r:id="rId20"/>
    <p:sldId id="735" r:id="rId21"/>
    <p:sldId id="771" r:id="rId22"/>
    <p:sldId id="782" r:id="rId23"/>
    <p:sldId id="762" r:id="rId24"/>
    <p:sldId id="365" r:id="rId25"/>
    <p:sldId id="686" r:id="rId26"/>
    <p:sldId id="738" r:id="rId27"/>
    <p:sldId id="723" r:id="rId28"/>
    <p:sldId id="770" r:id="rId29"/>
    <p:sldId id="755" r:id="rId30"/>
    <p:sldId id="526" r:id="rId31"/>
    <p:sldId id="409" r:id="rId32"/>
    <p:sldId id="529" r:id="rId33"/>
    <p:sldId id="531" r:id="rId34"/>
  </p:sldIdLst>
  <p:sldSz cx="9144000" cy="6858000" type="screen4x3"/>
  <p:notesSz cx="6734175" cy="9863138"/>
  <p:defaultTextStyle>
    <a:defPPr>
      <a:defRPr lang="en-GB"/>
    </a:defPPr>
    <a:lvl1pPr algn="l" rtl="0" fontAlgn="base">
      <a:spcBef>
        <a:spcPct val="50000"/>
      </a:spcBef>
      <a:spcAft>
        <a:spcPct val="0"/>
      </a:spcAft>
      <a:defRPr sz="1200" kern="1200">
        <a:solidFill>
          <a:schemeClr val="tx1"/>
        </a:solidFill>
        <a:latin typeface="Arial" pitchFamily="34" charset="0"/>
        <a:ea typeface="+mn-ea"/>
        <a:cs typeface="+mn-cs"/>
      </a:defRPr>
    </a:lvl1pPr>
    <a:lvl2pPr marL="457200" algn="l" rtl="0" fontAlgn="base">
      <a:spcBef>
        <a:spcPct val="50000"/>
      </a:spcBef>
      <a:spcAft>
        <a:spcPct val="0"/>
      </a:spcAft>
      <a:defRPr sz="1200" kern="1200">
        <a:solidFill>
          <a:schemeClr val="tx1"/>
        </a:solidFill>
        <a:latin typeface="Arial" pitchFamily="34" charset="0"/>
        <a:ea typeface="+mn-ea"/>
        <a:cs typeface="+mn-cs"/>
      </a:defRPr>
    </a:lvl2pPr>
    <a:lvl3pPr marL="914400" algn="l" rtl="0" fontAlgn="base">
      <a:spcBef>
        <a:spcPct val="50000"/>
      </a:spcBef>
      <a:spcAft>
        <a:spcPct val="0"/>
      </a:spcAft>
      <a:defRPr sz="1200" kern="1200">
        <a:solidFill>
          <a:schemeClr val="tx1"/>
        </a:solidFill>
        <a:latin typeface="Arial" pitchFamily="34" charset="0"/>
        <a:ea typeface="+mn-ea"/>
        <a:cs typeface="+mn-cs"/>
      </a:defRPr>
    </a:lvl3pPr>
    <a:lvl4pPr marL="1371600" algn="l" rtl="0" fontAlgn="base">
      <a:spcBef>
        <a:spcPct val="50000"/>
      </a:spcBef>
      <a:spcAft>
        <a:spcPct val="0"/>
      </a:spcAft>
      <a:defRPr sz="1200" kern="1200">
        <a:solidFill>
          <a:schemeClr val="tx1"/>
        </a:solidFill>
        <a:latin typeface="Arial" pitchFamily="34" charset="0"/>
        <a:ea typeface="+mn-ea"/>
        <a:cs typeface="+mn-cs"/>
      </a:defRPr>
    </a:lvl4pPr>
    <a:lvl5pPr marL="1828800" algn="l" rtl="0" fontAlgn="base">
      <a:spcBef>
        <a:spcPct val="5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Arial" pitchFamily="34" charset="0"/>
        <a:ea typeface="+mn-ea"/>
        <a:cs typeface="+mn-cs"/>
      </a:defRPr>
    </a:lvl6pPr>
    <a:lvl7pPr marL="2743200" algn="l" defTabSz="914400" rtl="0" eaLnBrk="1" latinLnBrk="0" hangingPunct="1">
      <a:defRPr sz="1200" kern="1200">
        <a:solidFill>
          <a:schemeClr val="tx1"/>
        </a:solidFill>
        <a:latin typeface="Arial" pitchFamily="34" charset="0"/>
        <a:ea typeface="+mn-ea"/>
        <a:cs typeface="+mn-cs"/>
      </a:defRPr>
    </a:lvl7pPr>
    <a:lvl8pPr marL="3200400" algn="l" defTabSz="914400" rtl="0" eaLnBrk="1" latinLnBrk="0" hangingPunct="1">
      <a:defRPr sz="1200" kern="1200">
        <a:solidFill>
          <a:schemeClr val="tx1"/>
        </a:solidFill>
        <a:latin typeface="Arial" pitchFamily="34" charset="0"/>
        <a:ea typeface="+mn-ea"/>
        <a:cs typeface="+mn-cs"/>
      </a:defRPr>
    </a:lvl8pPr>
    <a:lvl9pPr marL="3657600" algn="l" defTabSz="914400" rtl="0" eaLnBrk="1" latinLnBrk="0" hangingPunct="1">
      <a:defRPr sz="1200"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3974" userDrawn="1">
          <p15:clr>
            <a:srgbClr val="A4A3A4"/>
          </p15:clr>
        </p15:guide>
        <p15:guide id="2" orient="horz" pos="315" userDrawn="1">
          <p15:clr>
            <a:srgbClr val="A4A3A4"/>
          </p15:clr>
        </p15:guide>
        <p15:guide id="3" pos="218" userDrawn="1">
          <p15:clr>
            <a:srgbClr val="A4A3A4"/>
          </p15:clr>
        </p15:guide>
        <p15:guide id="4" pos="5420" userDrawn="1">
          <p15:clr>
            <a:srgbClr val="A4A3A4"/>
          </p15:clr>
        </p15:guide>
        <p15:guide id="6" orient="horz" pos="1128" userDrawn="1">
          <p15:clr>
            <a:srgbClr val="A4A3A4"/>
          </p15:clr>
        </p15:guide>
        <p15:guide id="7" orient="horz" pos="3796" userDrawn="1">
          <p15:clr>
            <a:srgbClr val="A4A3A4"/>
          </p15:clr>
        </p15:guide>
        <p15:guide id="8" pos="4996" userDrawn="1">
          <p15:clr>
            <a:srgbClr val="A4A3A4"/>
          </p15:clr>
        </p15:guide>
      </p15:sldGuideLst>
    </p:ext>
    <p:ext uri="{2D200454-40CA-4A62-9FC3-DE9A4176ACB9}">
      <p15:notesGuideLst xmlns:p15="http://schemas.microsoft.com/office/powerpoint/2012/main">
        <p15:guide id="1" orient="horz" pos="3107" userDrawn="1">
          <p15:clr>
            <a:srgbClr val="A4A3A4"/>
          </p15:clr>
        </p15:guide>
        <p15:guide id="2" pos="212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rini Parthasarathy" initials="SP" lastIdx="38" clrIdx="0">
    <p:extLst>
      <p:ext uri="{19B8F6BF-5375-455C-9EA6-DF929625EA0E}">
        <p15:presenceInfo xmlns:p15="http://schemas.microsoft.com/office/powerpoint/2012/main" userId="S-1-5-21-283648116-3979962261-1905555913-1193" providerId="AD"/>
      </p:ext>
    </p:extLst>
  </p:cmAuthor>
  <p:cmAuthor id="2" name="Charles Blake" initials="CB" lastIdx="12" clrIdx="1">
    <p:extLst>
      <p:ext uri="{19B8F6BF-5375-455C-9EA6-DF929625EA0E}">
        <p15:presenceInfo xmlns:p15="http://schemas.microsoft.com/office/powerpoint/2012/main" userId="S::Charles.Blake@oxera.com::772325ff-1f3d-44c5-8246-f2e9c451e7fe" providerId="AD"/>
      </p:ext>
    </p:extLst>
  </p:cmAuthor>
  <p:cmAuthor id="3" name="Mateusz Slomka" initials="MS" lastIdx="24" clrIdx="2">
    <p:extLst>
      <p:ext uri="{19B8F6BF-5375-455C-9EA6-DF929625EA0E}">
        <p15:presenceInfo xmlns:p15="http://schemas.microsoft.com/office/powerpoint/2012/main" userId="S-1-5-21-283648116-3979962261-1905555913-5425" providerId="AD"/>
      </p:ext>
    </p:extLst>
  </p:cmAuthor>
  <p:cmAuthor id="4" name="Richard Wang" initials="RW" lastIdx="3" clrIdx="3">
    <p:extLst>
      <p:ext uri="{19B8F6BF-5375-455C-9EA6-DF929625EA0E}">
        <p15:presenceInfo xmlns:p15="http://schemas.microsoft.com/office/powerpoint/2012/main" userId="S::Richard.Wang@oxera.com::4f90e5f8-2c93-4915-90e9-9dbb041c16e9" providerId="AD"/>
      </p:ext>
    </p:extLst>
  </p:cmAuthor>
  <p:cmAuthor id="5" name="Srini Parthasarathy" initials="SP [2]" lastIdx="30" clrIdx="4">
    <p:extLst>
      <p:ext uri="{19B8F6BF-5375-455C-9EA6-DF929625EA0E}">
        <p15:presenceInfo xmlns:p15="http://schemas.microsoft.com/office/powerpoint/2012/main" userId="S::Srini.Parthasarathy@oxera.com::feb7fcbd-ea4a-4633-84f8-bb142efc504f"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7DAF3"/>
    <a:srgbClr val="737373"/>
    <a:srgbClr val="0066B3"/>
    <a:srgbClr val="001E41"/>
    <a:srgbClr val="52B6E7"/>
    <a:srgbClr val="1279FF"/>
    <a:srgbClr val="D82828"/>
    <a:srgbClr val="3CAF46"/>
    <a:srgbClr val="E7E7E8"/>
    <a:srgbClr val="53B6E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8" d="100"/>
          <a:sy n="108" d="100"/>
        </p:scale>
        <p:origin x="1704" y="108"/>
      </p:cViewPr>
      <p:guideLst>
        <p:guide orient="horz" pos="3974"/>
        <p:guide orient="horz" pos="315"/>
        <p:guide pos="218"/>
        <p:guide pos="5420"/>
        <p:guide orient="horz" pos="1128"/>
        <p:guide orient="horz" pos="3796"/>
        <p:guide pos="4996"/>
      </p:guideLst>
    </p:cSldViewPr>
  </p:slideViewPr>
  <p:notesTextViewPr>
    <p:cViewPr>
      <p:scale>
        <a:sx n="1" d="1"/>
        <a:sy n="1" d="1"/>
      </p:scale>
      <p:origin x="0" y="0"/>
    </p:cViewPr>
  </p:notesTextViewPr>
  <p:notesViewPr>
    <p:cSldViewPr snapToGrid="0">
      <p:cViewPr varScale="1">
        <p:scale>
          <a:sx n="66" d="100"/>
          <a:sy n="66" d="100"/>
        </p:scale>
        <p:origin x="0" y="0"/>
      </p:cViewPr>
      <p:guideLst>
        <p:guide orient="horz" pos="3107"/>
        <p:guide pos="212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6.xml"/><Relationship Id="rId34" Type="http://schemas.openxmlformats.org/officeDocument/2006/relationships/slide" Target="slides/slide29.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handoutMaster" Target="handoutMasters/handoutMaster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7905791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901700" y="739775"/>
            <a:ext cx="4930775" cy="3698875"/>
          </a:xfrm>
          <a:prstGeom prst="rect">
            <a:avLst/>
          </a:prstGeom>
          <a:noFill/>
          <a:ln w="12700">
            <a:solidFill>
              <a:prstClr val="black"/>
            </a:solidFill>
          </a:ln>
        </p:spPr>
        <p:txBody>
          <a:bodyPr vert="horz" lIns="90901" tIns="45450" rIns="90901" bIns="45450" rtlCol="0" anchor="ctr"/>
          <a:lstStyle/>
          <a:p>
            <a:endParaRPr lang="en-GB" dirty="0"/>
          </a:p>
        </p:txBody>
      </p:sp>
      <p:sp>
        <p:nvSpPr>
          <p:cNvPr id="5" name="Notes Placeholder 4"/>
          <p:cNvSpPr>
            <a:spLocks noGrp="1"/>
          </p:cNvSpPr>
          <p:nvPr>
            <p:ph type="body" sz="quarter" idx="3"/>
          </p:nvPr>
        </p:nvSpPr>
        <p:spPr>
          <a:xfrm>
            <a:off x="673418" y="4684991"/>
            <a:ext cx="5387340" cy="4438412"/>
          </a:xfrm>
          <a:prstGeom prst="rect">
            <a:avLst/>
          </a:prstGeom>
        </p:spPr>
        <p:txBody>
          <a:bodyPr vert="horz" lIns="90901" tIns="45450" rIns="90901" bIns="4545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2038188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136392801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a:xfrm>
            <a:off x="3884613" y="8685213"/>
            <a:ext cx="2971800" cy="457200"/>
          </a:xfrm>
          <a:prstGeom prst="rect">
            <a:avLst/>
          </a:prstGeom>
        </p:spPr>
        <p:txBody>
          <a:bodyPr/>
          <a:lstStyle/>
          <a:p>
            <a:fld id="{4C9A43E8-0E49-4B81-BBFD-293FF2213E8F}" type="slidenum">
              <a:rPr lang="en-GB" smtClean="0"/>
              <a:pPr/>
              <a:t>16</a:t>
            </a:fld>
            <a:endParaRPr lang="en-GB" dirty="0"/>
          </a:p>
        </p:txBody>
      </p:sp>
    </p:spTree>
    <p:extLst>
      <p:ext uri="{BB962C8B-B14F-4D97-AF65-F5344CB8AC3E}">
        <p14:creationId xmlns:p14="http://schemas.microsoft.com/office/powerpoint/2010/main" val="41791989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419729708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207544342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267164269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xfrm>
            <a:off x="3955889" y="8758575"/>
            <a:ext cx="3026652" cy="460526"/>
          </a:xfrm>
          <a:prstGeom prst="rect">
            <a:avLst/>
          </a:prstGeom>
          <a:noFill/>
        </p:spPr>
        <p:txBody>
          <a:bodyPr lIns="85455" tIns="42727" rIns="85455" bIns="42727"/>
          <a:lstStyle/>
          <a:p>
            <a:fld id="{F1FDBCC9-B1AE-4159-87E9-EBCB28477116}" type="slidenum">
              <a:rPr lang="en-GB">
                <a:solidFill>
                  <a:prstClr val="black"/>
                </a:solidFill>
              </a:rPr>
              <a:pPr/>
              <a:t>21</a:t>
            </a:fld>
            <a:endParaRPr lang="en-GB" dirty="0">
              <a:solidFill>
                <a:prstClr val="black"/>
              </a:solidFill>
            </a:endParaRPr>
          </a:p>
        </p:txBody>
      </p:sp>
      <p:sp>
        <p:nvSpPr>
          <p:cNvPr id="47107" name="Rectangle 1026"/>
          <p:cNvSpPr>
            <a:spLocks noGrp="1" noRot="1" noChangeAspect="1" noChangeArrowheads="1" noTextEdit="1"/>
          </p:cNvSpPr>
          <p:nvPr>
            <p:ph type="sldImg"/>
          </p:nvPr>
        </p:nvSpPr>
        <p:spPr>
          <a:ln/>
        </p:spPr>
      </p:sp>
      <p:sp>
        <p:nvSpPr>
          <p:cNvPr id="47108" name="Rectangle 1027"/>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155227578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a:xfrm>
            <a:off x="3884613" y="8685213"/>
            <a:ext cx="2971800" cy="457200"/>
          </a:xfrm>
          <a:prstGeom prst="rect">
            <a:avLst/>
          </a:prstGeom>
        </p:spPr>
        <p:txBody>
          <a:bodyPr/>
          <a:lstStyle/>
          <a:p>
            <a:fld id="{4C9A43E8-0E49-4B81-BBFD-293FF2213E8F}" type="slidenum">
              <a:rPr lang="en-GB" smtClean="0"/>
              <a:pPr/>
              <a:t>22</a:t>
            </a:fld>
            <a:endParaRPr lang="en-GB" dirty="0"/>
          </a:p>
        </p:txBody>
      </p:sp>
    </p:spTree>
    <p:extLst>
      <p:ext uri="{BB962C8B-B14F-4D97-AF65-F5344CB8AC3E}">
        <p14:creationId xmlns:p14="http://schemas.microsoft.com/office/powerpoint/2010/main" val="344691387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a:xfrm>
            <a:off x="3884613" y="8685213"/>
            <a:ext cx="2971800" cy="457200"/>
          </a:xfrm>
          <a:prstGeom prst="rect">
            <a:avLst/>
          </a:prstGeom>
        </p:spPr>
        <p:txBody>
          <a:bodyPr/>
          <a:lstStyle/>
          <a:p>
            <a:fld id="{4C9A43E8-0E49-4B81-BBFD-293FF2213E8F}" type="slidenum">
              <a:rPr lang="en-GB" smtClean="0"/>
              <a:pPr/>
              <a:t>25</a:t>
            </a:fld>
            <a:endParaRPr lang="en-GB" dirty="0"/>
          </a:p>
        </p:txBody>
      </p:sp>
    </p:spTree>
    <p:extLst>
      <p:ext uri="{BB962C8B-B14F-4D97-AF65-F5344CB8AC3E}">
        <p14:creationId xmlns:p14="http://schemas.microsoft.com/office/powerpoint/2010/main" val="383317194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228600" indent="-228600">
              <a:buAutoNum type="arabicPeriod"/>
            </a:pPr>
            <a:endParaRPr lang="en-GB" dirty="0"/>
          </a:p>
        </p:txBody>
      </p:sp>
    </p:spTree>
    <p:extLst>
      <p:ext uri="{BB962C8B-B14F-4D97-AF65-F5344CB8AC3E}">
        <p14:creationId xmlns:p14="http://schemas.microsoft.com/office/powerpoint/2010/main" val="320101615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GB" dirty="0"/>
          </a:p>
        </p:txBody>
      </p:sp>
    </p:spTree>
    <p:extLst>
      <p:ext uri="{BB962C8B-B14F-4D97-AF65-F5344CB8AC3E}">
        <p14:creationId xmlns:p14="http://schemas.microsoft.com/office/powerpoint/2010/main" val="394376246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GB" dirty="0"/>
          </a:p>
        </p:txBody>
      </p:sp>
    </p:spTree>
    <p:extLst>
      <p:ext uri="{BB962C8B-B14F-4D97-AF65-F5344CB8AC3E}">
        <p14:creationId xmlns:p14="http://schemas.microsoft.com/office/powerpoint/2010/main" val="27609057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xfrm>
            <a:off x="3885379" y="8688674"/>
            <a:ext cx="2972705" cy="456851"/>
          </a:xfrm>
          <a:prstGeom prst="rect">
            <a:avLst/>
          </a:prstGeom>
          <a:noFill/>
        </p:spPr>
        <p:txBody>
          <a:bodyPr lIns="84425" tIns="42212" rIns="84425" bIns="42212"/>
          <a:lstStyle/>
          <a:p>
            <a:fld id="{F1FDBCC9-B1AE-4159-87E9-EBCB28477116}" type="slidenum">
              <a:rPr lang="en-GB">
                <a:solidFill>
                  <a:prstClr val="black"/>
                </a:solidFill>
              </a:rPr>
              <a:pPr/>
              <a:t>2</a:t>
            </a:fld>
            <a:endParaRPr lang="en-GB" dirty="0">
              <a:solidFill>
                <a:prstClr val="black"/>
              </a:solidFill>
            </a:endParaRPr>
          </a:p>
        </p:txBody>
      </p:sp>
      <p:sp>
        <p:nvSpPr>
          <p:cNvPr id="47107" name="Rectangle 1026"/>
          <p:cNvSpPr>
            <a:spLocks noGrp="1" noRot="1" noChangeAspect="1" noChangeArrowheads="1" noTextEdit="1"/>
          </p:cNvSpPr>
          <p:nvPr>
            <p:ph type="sldImg"/>
          </p:nvPr>
        </p:nvSpPr>
        <p:spPr>
          <a:ln/>
        </p:spPr>
      </p:sp>
      <p:sp>
        <p:nvSpPr>
          <p:cNvPr id="47108" name="Rectangle 1027"/>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186559559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GB" dirty="0"/>
          </a:p>
        </p:txBody>
      </p:sp>
    </p:spTree>
    <p:extLst>
      <p:ext uri="{BB962C8B-B14F-4D97-AF65-F5344CB8AC3E}">
        <p14:creationId xmlns:p14="http://schemas.microsoft.com/office/powerpoint/2010/main" val="22289887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a:xfrm>
            <a:off x="3884613" y="8685213"/>
            <a:ext cx="2971800" cy="457200"/>
          </a:xfrm>
          <a:prstGeom prst="rect">
            <a:avLst/>
          </a:prstGeom>
        </p:spPr>
        <p:txBody>
          <a:bodyPr/>
          <a:lstStyle/>
          <a:p>
            <a:fld id="{4C9A43E8-0E49-4B81-BBFD-293FF2213E8F}" type="slidenum">
              <a:rPr lang="en-GB" smtClean="0"/>
              <a:pPr/>
              <a:t>3</a:t>
            </a:fld>
            <a:endParaRPr lang="en-GB" dirty="0"/>
          </a:p>
        </p:txBody>
      </p:sp>
    </p:spTree>
    <p:extLst>
      <p:ext uri="{BB962C8B-B14F-4D97-AF65-F5344CB8AC3E}">
        <p14:creationId xmlns:p14="http://schemas.microsoft.com/office/powerpoint/2010/main" val="19706501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a:xfrm>
            <a:off x="3884613" y="8685213"/>
            <a:ext cx="2971800" cy="457200"/>
          </a:xfrm>
          <a:prstGeom prst="rect">
            <a:avLst/>
          </a:prstGeom>
        </p:spPr>
        <p:txBody>
          <a:bodyPr/>
          <a:lstStyle/>
          <a:p>
            <a:fld id="{4C9A43E8-0E49-4B81-BBFD-293FF2213E8F}" type="slidenum">
              <a:rPr lang="en-GB" smtClean="0"/>
              <a:pPr/>
              <a:t>6</a:t>
            </a:fld>
            <a:endParaRPr lang="en-GB" dirty="0"/>
          </a:p>
        </p:txBody>
      </p:sp>
    </p:spTree>
    <p:extLst>
      <p:ext uri="{BB962C8B-B14F-4D97-AF65-F5344CB8AC3E}">
        <p14:creationId xmlns:p14="http://schemas.microsoft.com/office/powerpoint/2010/main" val="18772966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15071962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a:xfrm>
            <a:off x="3884613" y="8685213"/>
            <a:ext cx="2971800" cy="457200"/>
          </a:xfrm>
          <a:prstGeom prst="rect">
            <a:avLst/>
          </a:prstGeom>
        </p:spPr>
        <p:txBody>
          <a:bodyPr/>
          <a:lstStyle/>
          <a:p>
            <a:fld id="{4C9A43E8-0E49-4B81-BBFD-293FF2213E8F}" type="slidenum">
              <a:rPr lang="en-GB" smtClean="0"/>
              <a:pPr/>
              <a:t>12</a:t>
            </a:fld>
            <a:endParaRPr lang="en-GB" dirty="0"/>
          </a:p>
        </p:txBody>
      </p:sp>
    </p:spTree>
    <p:extLst>
      <p:ext uri="{BB962C8B-B14F-4D97-AF65-F5344CB8AC3E}">
        <p14:creationId xmlns:p14="http://schemas.microsoft.com/office/powerpoint/2010/main" val="131332278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37903617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25612054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12805194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Footer Placeholder 4"/>
          <p:cNvSpPr>
            <a:spLocks noGrp="1"/>
          </p:cNvSpPr>
          <p:nvPr>
            <p:ph type="ftr" sz="quarter" idx="11"/>
          </p:nvPr>
        </p:nvSpPr>
        <p:spPr/>
        <p:txBody>
          <a:bodyPr/>
          <a:lstStyle>
            <a:lvl1pPr>
              <a:defRPr/>
            </a:lvl1pPr>
          </a:lstStyle>
          <a:p>
            <a:r>
              <a:rPr lang="en-GB" dirty="0"/>
              <a:t>Strictly confidential</a:t>
            </a:r>
          </a:p>
        </p:txBody>
      </p:sp>
      <p:sp>
        <p:nvSpPr>
          <p:cNvPr id="6" name="Slide Number Placeholder 5"/>
          <p:cNvSpPr>
            <a:spLocks noGrp="1"/>
          </p:cNvSpPr>
          <p:nvPr>
            <p:ph type="sldNum" sz="quarter" idx="12"/>
          </p:nvPr>
        </p:nvSpPr>
        <p:spPr/>
        <p:txBody>
          <a:bodyPr/>
          <a:lstStyle>
            <a:lvl1pPr>
              <a:defRPr/>
            </a:lvl1pPr>
          </a:lstStyle>
          <a:p>
            <a:fld id="{4676FCEC-1428-49FA-9AEE-AFD038530DF0}" type="slidenum">
              <a:rPr lang="en-GB"/>
              <a:pPr/>
              <a:t>‹#›</a:t>
            </a:fld>
            <a:endParaRPr lang="en-GB"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4" name="Footer Placeholder 3"/>
          <p:cNvSpPr>
            <a:spLocks noGrp="1"/>
          </p:cNvSpPr>
          <p:nvPr>
            <p:ph type="ftr" sz="quarter" idx="11"/>
          </p:nvPr>
        </p:nvSpPr>
        <p:spPr>
          <a:xfrm>
            <a:off x="1800225" y="6404518"/>
            <a:ext cx="1331913" cy="152400"/>
          </a:xfrm>
        </p:spPr>
        <p:txBody>
          <a:bodyPr/>
          <a:lstStyle>
            <a:lvl1pPr>
              <a:defRPr/>
            </a:lvl1pPr>
          </a:lstStyle>
          <a:p>
            <a:r>
              <a:rPr lang="en-GB" dirty="0"/>
              <a:t>Strictly confidential</a:t>
            </a:r>
          </a:p>
        </p:txBody>
      </p:sp>
      <p:sp>
        <p:nvSpPr>
          <p:cNvPr id="5" name="Slide Number Placeholder 4"/>
          <p:cNvSpPr>
            <a:spLocks noGrp="1"/>
          </p:cNvSpPr>
          <p:nvPr>
            <p:ph type="sldNum" sz="quarter" idx="12"/>
          </p:nvPr>
        </p:nvSpPr>
        <p:spPr>
          <a:xfrm>
            <a:off x="7993063" y="6356393"/>
            <a:ext cx="792162" cy="212725"/>
          </a:xfrm>
        </p:spPr>
        <p:txBody>
          <a:bodyPr/>
          <a:lstStyle>
            <a:lvl1pPr>
              <a:defRPr/>
            </a:lvl1pPr>
          </a:lstStyle>
          <a:p>
            <a:fld id="{C18BE434-2FF4-47FF-AF19-91956A91B748}" type="slidenum">
              <a:rPr lang="en-GB"/>
              <a:pPr/>
              <a:t>‹#›</a:t>
            </a:fld>
            <a:endParaRPr lang="en-GB"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lvl1pPr>
              <a:defRPr/>
            </a:lvl1pPr>
          </a:lstStyle>
          <a:p>
            <a:r>
              <a:rPr lang="en-GB" dirty="0"/>
              <a:t>Strictly confidential</a:t>
            </a:r>
          </a:p>
        </p:txBody>
      </p:sp>
      <p:sp>
        <p:nvSpPr>
          <p:cNvPr id="4" name="Slide Number Placeholder 3"/>
          <p:cNvSpPr>
            <a:spLocks noGrp="1"/>
          </p:cNvSpPr>
          <p:nvPr>
            <p:ph type="sldNum" sz="quarter" idx="12"/>
          </p:nvPr>
        </p:nvSpPr>
        <p:spPr/>
        <p:txBody>
          <a:bodyPr/>
          <a:lstStyle>
            <a:lvl1pPr>
              <a:defRPr/>
            </a:lvl1pPr>
          </a:lstStyle>
          <a:p>
            <a:fld id="{CCD50359-0D07-45DD-80E0-148886BE67CF}" type="slidenum">
              <a:rPr lang="en-GB"/>
              <a:pPr/>
              <a:t>‹#›</a:t>
            </a:fld>
            <a:endParaRPr lang="en-GB"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358775" y="512763"/>
            <a:ext cx="8245475" cy="828675"/>
          </a:xfrm>
        </p:spPr>
        <p:txBody>
          <a:bodyPr/>
          <a:lstStyle/>
          <a:p>
            <a:r>
              <a:rPr lang="en-US"/>
              <a:t>Click to edit Master title style</a:t>
            </a:r>
            <a:endParaRPr lang="en-GB"/>
          </a:p>
        </p:txBody>
      </p:sp>
      <p:sp>
        <p:nvSpPr>
          <p:cNvPr id="3" name="Table Placeholder 2"/>
          <p:cNvSpPr>
            <a:spLocks noGrp="1"/>
          </p:cNvSpPr>
          <p:nvPr>
            <p:ph type="tbl" idx="1"/>
          </p:nvPr>
        </p:nvSpPr>
        <p:spPr>
          <a:xfrm>
            <a:off x="358775" y="1808163"/>
            <a:ext cx="8245475" cy="4033837"/>
          </a:xfrm>
        </p:spPr>
        <p:txBody>
          <a:bodyPr/>
          <a:lstStyle/>
          <a:p>
            <a:endParaRPr lang="en-GB" dirty="0"/>
          </a:p>
        </p:txBody>
      </p:sp>
      <p:sp>
        <p:nvSpPr>
          <p:cNvPr id="8" name="Footer Placeholder 4"/>
          <p:cNvSpPr>
            <a:spLocks noGrp="1"/>
          </p:cNvSpPr>
          <p:nvPr>
            <p:ph type="ftr" sz="quarter" idx="11"/>
          </p:nvPr>
        </p:nvSpPr>
        <p:spPr>
          <a:xfrm>
            <a:off x="1800225" y="6404518"/>
            <a:ext cx="1331913" cy="152400"/>
          </a:xfrm>
        </p:spPr>
        <p:txBody>
          <a:bodyPr/>
          <a:lstStyle>
            <a:lvl1pPr>
              <a:defRPr/>
            </a:lvl1pPr>
          </a:lstStyle>
          <a:p>
            <a:r>
              <a:rPr lang="en-GB" dirty="0"/>
              <a:t>Strictly confidential</a:t>
            </a:r>
          </a:p>
        </p:txBody>
      </p:sp>
      <p:sp>
        <p:nvSpPr>
          <p:cNvPr id="9" name="Slide Number Placeholder 5"/>
          <p:cNvSpPr>
            <a:spLocks noGrp="1"/>
          </p:cNvSpPr>
          <p:nvPr>
            <p:ph type="sldNum" sz="quarter" idx="12"/>
          </p:nvPr>
        </p:nvSpPr>
        <p:spPr>
          <a:xfrm>
            <a:off x="7993063" y="6356393"/>
            <a:ext cx="792162" cy="212725"/>
          </a:xfrm>
        </p:spPr>
        <p:txBody>
          <a:bodyPr/>
          <a:lstStyle>
            <a:lvl1pPr>
              <a:defRPr/>
            </a:lvl1pPr>
          </a:lstStyle>
          <a:p>
            <a:fld id="{5733F8DF-9B6C-43E9-836C-242FB97B37D1}" type="slidenum">
              <a:rPr lang="en-GB"/>
              <a:pPr/>
              <a:t>‹#›</a:t>
            </a:fld>
            <a:endParaRPr lang="en-GB"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22313" y="4406900"/>
            <a:ext cx="7772400" cy="1362075"/>
          </a:xfrm>
        </p:spPr>
        <p:txBody>
          <a:bodyPr/>
          <a:lstStyle>
            <a:lvl1pPr algn="l">
              <a:defRPr sz="4000" b="1" cap="none" baseline="0"/>
            </a:lvl1pPr>
          </a:lstStyle>
          <a:p>
            <a:r>
              <a:rPr lang="en-US"/>
              <a:t>Divider slide heading</a:t>
            </a:r>
            <a:endParaRPr lang="en-GB"/>
          </a:p>
        </p:txBody>
      </p:sp>
      <p:sp>
        <p:nvSpPr>
          <p:cNvPr id="5" name="Footer Placeholder 4"/>
          <p:cNvSpPr>
            <a:spLocks noGrp="1"/>
          </p:cNvSpPr>
          <p:nvPr>
            <p:ph type="ftr" sz="quarter" idx="11"/>
          </p:nvPr>
        </p:nvSpPr>
        <p:spPr/>
        <p:txBody>
          <a:bodyPr/>
          <a:lstStyle>
            <a:lvl1pPr>
              <a:defRPr/>
            </a:lvl1pPr>
          </a:lstStyle>
          <a:p>
            <a:r>
              <a:rPr lang="en-GB" dirty="0"/>
              <a:t>Strictly confidential</a:t>
            </a:r>
          </a:p>
        </p:txBody>
      </p:sp>
      <p:sp>
        <p:nvSpPr>
          <p:cNvPr id="6" name="Slide Number Placeholder 5"/>
          <p:cNvSpPr>
            <a:spLocks noGrp="1"/>
          </p:cNvSpPr>
          <p:nvPr>
            <p:ph type="sldNum" sz="quarter" idx="12"/>
          </p:nvPr>
        </p:nvSpPr>
        <p:spPr/>
        <p:txBody>
          <a:bodyPr/>
          <a:lstStyle>
            <a:lvl1pPr>
              <a:defRPr/>
            </a:lvl1pPr>
          </a:lstStyle>
          <a:p>
            <a:fld id="{BCA6F661-9D92-4BB1-A8B5-F9B3063EC11F}" type="slidenum">
              <a:rPr lang="en-GB"/>
              <a:pPr/>
              <a:t>‹#›</a:t>
            </a:fld>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358775" y="1808163"/>
            <a:ext cx="4046538" cy="4033837"/>
          </a:xfrm>
        </p:spPr>
        <p:txBody>
          <a:bodyPr/>
          <a:lstStyle>
            <a:lvl1pPr>
              <a:buFontTx/>
              <a:buNone/>
              <a:defRPr sz="2000" b="0"/>
            </a:lvl1pPr>
            <a:lvl2pPr marL="182563" indent="-182563">
              <a:defRPr sz="2000"/>
            </a:lvl2pPr>
            <a:lvl3pPr marL="355600" indent="-182563">
              <a:defRPr sz="2000"/>
            </a:lvl3pPr>
            <a:lvl4pPr marL="539750" indent="-204788">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p:txBody>
      </p:sp>
      <p:sp>
        <p:nvSpPr>
          <p:cNvPr id="6" name="Footer Placeholder 5"/>
          <p:cNvSpPr>
            <a:spLocks noGrp="1"/>
          </p:cNvSpPr>
          <p:nvPr>
            <p:ph type="ftr" sz="quarter" idx="11"/>
          </p:nvPr>
        </p:nvSpPr>
        <p:spPr/>
        <p:txBody>
          <a:bodyPr/>
          <a:lstStyle>
            <a:lvl1pPr>
              <a:defRPr/>
            </a:lvl1pPr>
          </a:lstStyle>
          <a:p>
            <a:r>
              <a:rPr lang="en-GB" dirty="0"/>
              <a:t>Strictly confidential</a:t>
            </a:r>
          </a:p>
        </p:txBody>
      </p:sp>
      <p:sp>
        <p:nvSpPr>
          <p:cNvPr id="7" name="Slide Number Placeholder 6"/>
          <p:cNvSpPr>
            <a:spLocks noGrp="1"/>
          </p:cNvSpPr>
          <p:nvPr>
            <p:ph type="sldNum" sz="quarter" idx="12"/>
          </p:nvPr>
        </p:nvSpPr>
        <p:spPr/>
        <p:txBody>
          <a:bodyPr/>
          <a:lstStyle>
            <a:lvl1pPr>
              <a:defRPr/>
            </a:lvl1pPr>
          </a:lstStyle>
          <a:p>
            <a:fld id="{9772FD22-363C-49C4-86B2-058172D53A11}" type="slidenum">
              <a:rPr lang="en-GB"/>
              <a:pPr/>
              <a:t>‹#›</a:t>
            </a:fld>
            <a:endParaRPr lang="en-GB" dirty="0"/>
          </a:p>
        </p:txBody>
      </p:sp>
      <p:sp>
        <p:nvSpPr>
          <p:cNvPr id="8" name="Content Placeholder 2"/>
          <p:cNvSpPr>
            <a:spLocks noGrp="1"/>
          </p:cNvSpPr>
          <p:nvPr>
            <p:ph sz="half" idx="13"/>
          </p:nvPr>
        </p:nvSpPr>
        <p:spPr>
          <a:xfrm>
            <a:off x="4572000" y="1824055"/>
            <a:ext cx="4046538" cy="4033837"/>
          </a:xfrm>
        </p:spPr>
        <p:txBody>
          <a:bodyPr/>
          <a:lstStyle>
            <a:lvl1pPr>
              <a:buFontTx/>
              <a:buNone/>
              <a:defRPr sz="2000" b="0"/>
            </a:lvl1pPr>
            <a:lvl2pPr marL="182563" indent="-182563">
              <a:defRPr sz="2000"/>
            </a:lvl2pPr>
            <a:lvl3pPr marL="355600" indent="-182563">
              <a:defRPr sz="2000"/>
            </a:lvl3pPr>
            <a:lvl4pPr marL="539750" indent="-204788">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4" name="Footer Placeholder 3"/>
          <p:cNvSpPr>
            <a:spLocks noGrp="1"/>
          </p:cNvSpPr>
          <p:nvPr>
            <p:ph type="ftr" sz="quarter" idx="11"/>
          </p:nvPr>
        </p:nvSpPr>
        <p:spPr/>
        <p:txBody>
          <a:bodyPr/>
          <a:lstStyle>
            <a:lvl1pPr>
              <a:defRPr/>
            </a:lvl1pPr>
          </a:lstStyle>
          <a:p>
            <a:r>
              <a:rPr lang="en-GB" dirty="0"/>
              <a:t>Strictly confidential</a:t>
            </a:r>
          </a:p>
        </p:txBody>
      </p:sp>
      <p:sp>
        <p:nvSpPr>
          <p:cNvPr id="5" name="Slide Number Placeholder 4"/>
          <p:cNvSpPr>
            <a:spLocks noGrp="1"/>
          </p:cNvSpPr>
          <p:nvPr>
            <p:ph type="sldNum" sz="quarter" idx="12"/>
          </p:nvPr>
        </p:nvSpPr>
        <p:spPr/>
        <p:txBody>
          <a:bodyPr/>
          <a:lstStyle>
            <a:lvl1pPr>
              <a:defRPr/>
            </a:lvl1pPr>
          </a:lstStyle>
          <a:p>
            <a:fld id="{B9F1D2BC-6280-4744-8C8F-48982FA695DB}" type="slidenum">
              <a:rPr lang="en-GB"/>
              <a:pPr/>
              <a:t>‹#›</a:t>
            </a:fld>
            <a:endParaRPr lang="en-GB"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lvl1pPr>
              <a:defRPr/>
            </a:lvl1pPr>
          </a:lstStyle>
          <a:p>
            <a:r>
              <a:rPr lang="en-GB" dirty="0"/>
              <a:t>Strictly confidential</a:t>
            </a:r>
          </a:p>
        </p:txBody>
      </p:sp>
      <p:sp>
        <p:nvSpPr>
          <p:cNvPr id="4" name="Slide Number Placeholder 3"/>
          <p:cNvSpPr>
            <a:spLocks noGrp="1"/>
          </p:cNvSpPr>
          <p:nvPr>
            <p:ph type="sldNum" sz="quarter" idx="12"/>
          </p:nvPr>
        </p:nvSpPr>
        <p:spPr/>
        <p:txBody>
          <a:bodyPr/>
          <a:lstStyle>
            <a:lvl1pPr>
              <a:defRPr/>
            </a:lvl1pPr>
          </a:lstStyle>
          <a:p>
            <a:fld id="{C47E6175-4A95-4D0E-B6A5-301371C69C4B}" type="slidenum">
              <a:rPr lang="en-GB"/>
              <a:pPr/>
              <a:t>‹#›</a:t>
            </a:fld>
            <a:endParaRPr lang="en-GB"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8442" name="Rectangle 10"/>
          <p:cNvSpPr>
            <a:spLocks noChangeArrowheads="1"/>
          </p:cNvSpPr>
          <p:nvPr/>
        </p:nvSpPr>
        <p:spPr bwMode="auto">
          <a:xfrm>
            <a:off x="0" y="0"/>
            <a:ext cx="9144000" cy="6858000"/>
          </a:xfrm>
          <a:prstGeom prst="rect">
            <a:avLst/>
          </a:prstGeom>
          <a:solidFill>
            <a:schemeClr val="tx2"/>
          </a:solidFill>
          <a:ln w="9525">
            <a:noFill/>
            <a:miter lim="800000"/>
            <a:headEnd/>
            <a:tailEnd/>
          </a:ln>
          <a:effectLst/>
        </p:spPr>
        <p:txBody>
          <a:bodyPr wrap="none" anchor="ctr"/>
          <a:lstStyle/>
          <a:p>
            <a:endParaRPr lang="en-GB" dirty="0"/>
          </a:p>
        </p:txBody>
      </p:sp>
      <p:pic>
        <p:nvPicPr>
          <p:cNvPr id="18450" name="Picture 18" descr="CoverGraphicBlue"/>
          <p:cNvPicPr>
            <a:picLocks noChangeAspect="1" noChangeArrowheads="1"/>
          </p:cNvPicPr>
          <p:nvPr userDrawn="1"/>
        </p:nvPicPr>
        <p:blipFill>
          <a:blip r:embed="rId2" cstate="print"/>
          <a:srcRect/>
          <a:stretch>
            <a:fillRect/>
          </a:stretch>
        </p:blipFill>
        <p:spPr bwMode="auto">
          <a:xfrm>
            <a:off x="0" y="0"/>
            <a:ext cx="5737225" cy="6858000"/>
          </a:xfrm>
          <a:prstGeom prst="rect">
            <a:avLst/>
          </a:prstGeom>
          <a:noFill/>
        </p:spPr>
      </p:pic>
      <p:sp>
        <p:nvSpPr>
          <p:cNvPr id="18444" name="Rectangle 12"/>
          <p:cNvSpPr>
            <a:spLocks noChangeArrowheads="1"/>
          </p:cNvSpPr>
          <p:nvPr/>
        </p:nvSpPr>
        <p:spPr bwMode="auto">
          <a:xfrm>
            <a:off x="5543550" y="368300"/>
            <a:ext cx="3600450" cy="5868988"/>
          </a:xfrm>
          <a:prstGeom prst="rect">
            <a:avLst/>
          </a:prstGeom>
          <a:solidFill>
            <a:schemeClr val="bg1"/>
          </a:solidFill>
          <a:ln w="9525">
            <a:noFill/>
            <a:miter lim="800000"/>
            <a:headEnd/>
            <a:tailEnd/>
          </a:ln>
          <a:effectLst/>
        </p:spPr>
        <p:txBody>
          <a:bodyPr wrap="none" anchor="ctr"/>
          <a:lstStyle/>
          <a:p>
            <a:endParaRPr lang="en-GB" dirty="0"/>
          </a:p>
        </p:txBody>
      </p:sp>
      <p:sp>
        <p:nvSpPr>
          <p:cNvPr id="18445" name="Line 13"/>
          <p:cNvSpPr>
            <a:spLocks noChangeShapeType="1"/>
          </p:cNvSpPr>
          <p:nvPr/>
        </p:nvSpPr>
        <p:spPr bwMode="auto">
          <a:xfrm>
            <a:off x="5759450" y="657225"/>
            <a:ext cx="3060700" cy="0"/>
          </a:xfrm>
          <a:prstGeom prst="line">
            <a:avLst/>
          </a:prstGeom>
          <a:noFill/>
          <a:ln w="9525">
            <a:solidFill>
              <a:schemeClr val="tx1"/>
            </a:solidFill>
            <a:round/>
            <a:headEnd/>
            <a:tailEnd/>
          </a:ln>
          <a:effectLst/>
        </p:spPr>
        <p:txBody>
          <a:bodyPr/>
          <a:lstStyle/>
          <a:p>
            <a:endParaRPr lang="en-GB" dirty="0"/>
          </a:p>
        </p:txBody>
      </p:sp>
      <p:sp>
        <p:nvSpPr>
          <p:cNvPr id="18446" name="Line 14"/>
          <p:cNvSpPr>
            <a:spLocks noChangeShapeType="1"/>
          </p:cNvSpPr>
          <p:nvPr/>
        </p:nvSpPr>
        <p:spPr bwMode="auto">
          <a:xfrm flipV="1">
            <a:off x="5759450" y="2384425"/>
            <a:ext cx="3060700" cy="0"/>
          </a:xfrm>
          <a:prstGeom prst="line">
            <a:avLst/>
          </a:prstGeom>
          <a:noFill/>
          <a:ln w="9525">
            <a:solidFill>
              <a:schemeClr val="tx1"/>
            </a:solidFill>
            <a:round/>
            <a:headEnd/>
            <a:tailEnd/>
          </a:ln>
          <a:effectLst/>
        </p:spPr>
        <p:txBody>
          <a:bodyPr/>
          <a:lstStyle/>
          <a:p>
            <a:endParaRPr lang="en-GB" dirty="0"/>
          </a:p>
        </p:txBody>
      </p:sp>
      <p:sp>
        <p:nvSpPr>
          <p:cNvPr id="18447" name="Line 15"/>
          <p:cNvSpPr>
            <a:spLocks noChangeShapeType="1"/>
          </p:cNvSpPr>
          <p:nvPr/>
        </p:nvSpPr>
        <p:spPr bwMode="auto">
          <a:xfrm>
            <a:off x="5759450" y="5589240"/>
            <a:ext cx="3060700" cy="0"/>
          </a:xfrm>
          <a:prstGeom prst="line">
            <a:avLst/>
          </a:prstGeom>
          <a:noFill/>
          <a:ln w="9525">
            <a:solidFill>
              <a:schemeClr val="tx1"/>
            </a:solidFill>
            <a:round/>
            <a:headEnd/>
            <a:tailEnd/>
          </a:ln>
          <a:effectLst/>
        </p:spPr>
        <p:txBody>
          <a:bodyPr/>
          <a:lstStyle/>
          <a:p>
            <a:endParaRPr lang="en-GB" dirty="0"/>
          </a:p>
        </p:txBody>
      </p:sp>
      <p:sp>
        <p:nvSpPr>
          <p:cNvPr id="18440" name="Rectangle 8"/>
          <p:cNvSpPr>
            <a:spLocks noGrp="1" noChangeArrowheads="1"/>
          </p:cNvSpPr>
          <p:nvPr>
            <p:ph type="ctrTitle"/>
          </p:nvPr>
        </p:nvSpPr>
        <p:spPr>
          <a:xfrm>
            <a:off x="5759450" y="692150"/>
            <a:ext cx="3055938" cy="1470025"/>
          </a:xfrm>
        </p:spPr>
        <p:txBody>
          <a:bodyPr/>
          <a:lstStyle>
            <a:lvl1pPr>
              <a:lnSpc>
                <a:spcPct val="90000"/>
              </a:lnSpc>
              <a:defRPr sz="2800"/>
            </a:lvl1pPr>
          </a:lstStyle>
          <a:p>
            <a:r>
              <a:rPr lang="en-GB"/>
              <a:t>Title page.</a:t>
            </a:r>
            <a:br>
              <a:rPr lang="en-GB"/>
            </a:br>
            <a:r>
              <a:rPr lang="en-GB"/>
              <a:t>Title 28pt arial.</a:t>
            </a:r>
            <a:br>
              <a:rPr lang="en-GB"/>
            </a:br>
            <a:r>
              <a:rPr lang="en-GB"/>
              <a:t>bold over 4 lines</a:t>
            </a:r>
            <a:br>
              <a:rPr lang="en-GB"/>
            </a:br>
            <a:r>
              <a:rPr lang="en-GB"/>
              <a:t>max if needed.</a:t>
            </a:r>
          </a:p>
        </p:txBody>
      </p:sp>
      <p:sp>
        <p:nvSpPr>
          <p:cNvPr id="18441" name="Rectangle 9"/>
          <p:cNvSpPr>
            <a:spLocks noGrp="1" noChangeArrowheads="1"/>
          </p:cNvSpPr>
          <p:nvPr>
            <p:ph type="subTitle" idx="1"/>
          </p:nvPr>
        </p:nvSpPr>
        <p:spPr>
          <a:xfrm>
            <a:off x="5759450" y="2457450"/>
            <a:ext cx="3017838" cy="2627313"/>
          </a:xfrm>
        </p:spPr>
        <p:txBody>
          <a:bodyPr/>
          <a:lstStyle>
            <a:lvl1pPr marL="0" indent="0">
              <a:buFont typeface="Arial" pitchFamily="34" charset="0"/>
              <a:buNone/>
              <a:defRPr sz="1400">
                <a:solidFill>
                  <a:schemeClr val="bg2"/>
                </a:solidFill>
                <a:latin typeface="ArialMT" charset="0"/>
              </a:defRPr>
            </a:lvl1pPr>
          </a:lstStyle>
          <a:p>
            <a:r>
              <a:rPr lang="en-GB"/>
              <a:t>Client/Group/course/conference</a:t>
            </a:r>
          </a:p>
          <a:p>
            <a:endParaRPr lang="en-GB"/>
          </a:p>
          <a:p>
            <a:r>
              <a:rPr lang="en-GB"/>
              <a:t>Presenter name(s)</a:t>
            </a:r>
          </a:p>
          <a:p>
            <a:r>
              <a:rPr lang="en-GB"/>
              <a:t>and job title(s)</a:t>
            </a:r>
          </a:p>
          <a:p>
            <a:endParaRPr lang="en-GB"/>
          </a:p>
          <a:p>
            <a:r>
              <a:rPr lang="en-GB"/>
              <a:t>00 / 00 / 0000</a:t>
            </a:r>
          </a:p>
          <a:p>
            <a:endParaRPr lang="en-GB"/>
          </a:p>
          <a:p>
            <a:r>
              <a:rPr lang="en-GB"/>
              <a:t>14pt Arial Regular</a:t>
            </a:r>
          </a:p>
        </p:txBody>
      </p:sp>
      <p:sp>
        <p:nvSpPr>
          <p:cNvPr id="18449" name="Rectangle 17"/>
          <p:cNvSpPr>
            <a:spLocks noGrp="1" noChangeArrowheads="1"/>
          </p:cNvSpPr>
          <p:nvPr>
            <p:ph type="ftr" sz="quarter" idx="3"/>
          </p:nvPr>
        </p:nvSpPr>
        <p:spPr>
          <a:xfrm>
            <a:off x="5759450" y="5652740"/>
            <a:ext cx="1331913" cy="122237"/>
          </a:xfrm>
        </p:spPr>
        <p:txBody>
          <a:bodyPr/>
          <a:lstStyle>
            <a:lvl1pPr>
              <a:defRPr sz="800">
                <a:solidFill>
                  <a:schemeClr val="tx1"/>
                </a:solidFill>
              </a:defRPr>
            </a:lvl1pPr>
          </a:lstStyle>
          <a:p>
            <a:r>
              <a:rPr lang="en-GB" dirty="0"/>
              <a:t>Strictly confidential</a:t>
            </a:r>
          </a:p>
        </p:txBody>
      </p:sp>
      <p:pic>
        <p:nvPicPr>
          <p:cNvPr id="18451" name="Picture 19" descr="CoverBlue"/>
          <p:cNvPicPr>
            <a:picLocks noChangeAspect="1" noChangeArrowheads="1"/>
          </p:cNvPicPr>
          <p:nvPr userDrawn="1"/>
        </p:nvPicPr>
        <p:blipFill>
          <a:blip r:embed="rId3" cstate="print"/>
          <a:srcRect/>
          <a:stretch>
            <a:fillRect/>
          </a:stretch>
        </p:blipFill>
        <p:spPr bwMode="auto">
          <a:xfrm>
            <a:off x="7559675" y="5660677"/>
            <a:ext cx="1258888" cy="460375"/>
          </a:xfrm>
          <a:prstGeom prst="rect">
            <a:avLst/>
          </a:prstGeom>
          <a:noFill/>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400"/>
            </a:lvl1pPr>
          </a:lstStyle>
          <a:p>
            <a:r>
              <a:rPr lang="en-US"/>
              <a:t>Click to edit Master title style</a:t>
            </a:r>
            <a:endParaRPr lang="en-GB"/>
          </a:p>
        </p:txBody>
      </p:sp>
      <p:sp>
        <p:nvSpPr>
          <p:cNvPr id="3" name="Content Placeholder 2"/>
          <p:cNvSpPr>
            <a:spLocks noGrp="1"/>
          </p:cNvSpPr>
          <p:nvPr>
            <p:ph idx="1" hasCustomPrompt="1"/>
          </p:nvPr>
        </p:nvSpPr>
        <p:spPr/>
        <p:txBody>
          <a:bodyPr/>
          <a:lstStyle/>
          <a:p>
            <a:pPr lvl="0"/>
            <a:r>
              <a:rPr lang="en-US"/>
              <a:t>click to edit Master text styles</a:t>
            </a:r>
          </a:p>
          <a:p>
            <a:pPr lvl="1"/>
            <a:r>
              <a:rPr lang="en-US"/>
              <a:t>second level</a:t>
            </a:r>
          </a:p>
          <a:p>
            <a:pPr lvl="2"/>
            <a:r>
              <a:rPr lang="en-US"/>
              <a:t>third level</a:t>
            </a:r>
          </a:p>
        </p:txBody>
      </p:sp>
      <p:sp>
        <p:nvSpPr>
          <p:cNvPr id="5" name="Footer Placeholder 4"/>
          <p:cNvSpPr>
            <a:spLocks noGrp="1"/>
          </p:cNvSpPr>
          <p:nvPr>
            <p:ph type="ftr" sz="quarter" idx="11"/>
          </p:nvPr>
        </p:nvSpPr>
        <p:spPr>
          <a:xfrm>
            <a:off x="1800225" y="6404518"/>
            <a:ext cx="1331913" cy="152400"/>
          </a:xfrm>
        </p:spPr>
        <p:txBody>
          <a:bodyPr/>
          <a:lstStyle>
            <a:lvl1pPr>
              <a:defRPr/>
            </a:lvl1pPr>
          </a:lstStyle>
          <a:p>
            <a:r>
              <a:rPr lang="en-GB" dirty="0"/>
              <a:t>Strictly confidential</a:t>
            </a:r>
          </a:p>
        </p:txBody>
      </p:sp>
      <p:sp>
        <p:nvSpPr>
          <p:cNvPr id="6" name="Slide Number Placeholder 5"/>
          <p:cNvSpPr>
            <a:spLocks noGrp="1"/>
          </p:cNvSpPr>
          <p:nvPr>
            <p:ph type="sldNum" sz="quarter" idx="12"/>
          </p:nvPr>
        </p:nvSpPr>
        <p:spPr>
          <a:xfrm>
            <a:off x="7993063" y="6356393"/>
            <a:ext cx="792162" cy="212725"/>
          </a:xfrm>
        </p:spPr>
        <p:txBody>
          <a:bodyPr/>
          <a:lstStyle>
            <a:lvl1pPr>
              <a:defRPr/>
            </a:lvl1pPr>
          </a:lstStyle>
          <a:p>
            <a:fld id="{C9D05E43-48E8-4592-8BB6-D73E5BFC2A1E}" type="slidenum">
              <a:rPr lang="en-GB"/>
              <a:pPr/>
              <a:t>‹#›</a:t>
            </a:fld>
            <a:endParaRPr lang="en-GB"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22313" y="4406900"/>
            <a:ext cx="7772400" cy="1362075"/>
          </a:xfrm>
        </p:spPr>
        <p:txBody>
          <a:bodyPr/>
          <a:lstStyle>
            <a:lvl1pPr algn="l">
              <a:defRPr sz="4000" b="1" cap="none" baseline="0"/>
            </a:lvl1pPr>
          </a:lstStyle>
          <a:p>
            <a:r>
              <a:rPr lang="en-US"/>
              <a:t>Divider slide heading</a:t>
            </a:r>
            <a:endParaRPr lang="en-GB"/>
          </a:p>
        </p:txBody>
      </p:sp>
      <p:sp>
        <p:nvSpPr>
          <p:cNvPr id="5" name="Footer Placeholder 4"/>
          <p:cNvSpPr>
            <a:spLocks noGrp="1"/>
          </p:cNvSpPr>
          <p:nvPr>
            <p:ph type="ftr" sz="quarter" idx="11"/>
          </p:nvPr>
        </p:nvSpPr>
        <p:spPr>
          <a:xfrm>
            <a:off x="1800225" y="6404518"/>
            <a:ext cx="1331913" cy="152400"/>
          </a:xfrm>
        </p:spPr>
        <p:txBody>
          <a:bodyPr/>
          <a:lstStyle>
            <a:lvl1pPr>
              <a:defRPr/>
            </a:lvl1pPr>
          </a:lstStyle>
          <a:p>
            <a:r>
              <a:rPr lang="en-GB" dirty="0"/>
              <a:t>Strictly confidential</a:t>
            </a:r>
          </a:p>
        </p:txBody>
      </p:sp>
      <p:sp>
        <p:nvSpPr>
          <p:cNvPr id="6" name="Slide Number Placeholder 5"/>
          <p:cNvSpPr>
            <a:spLocks noGrp="1"/>
          </p:cNvSpPr>
          <p:nvPr>
            <p:ph type="sldNum" sz="quarter" idx="12"/>
          </p:nvPr>
        </p:nvSpPr>
        <p:spPr>
          <a:xfrm>
            <a:off x="7993063" y="6356393"/>
            <a:ext cx="792162" cy="212725"/>
          </a:xfrm>
        </p:spPr>
        <p:txBody>
          <a:bodyPr/>
          <a:lstStyle>
            <a:lvl1pPr>
              <a:defRPr/>
            </a:lvl1pPr>
          </a:lstStyle>
          <a:p>
            <a:fld id="{0A285843-6255-4B3A-827D-10B12090752B}" type="slidenum">
              <a:rPr lang="en-GB"/>
              <a:pPr/>
              <a:t>‹#›</a:t>
            </a:fld>
            <a:endParaRPr lang="en-GB"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6" name="Footer Placeholder 5"/>
          <p:cNvSpPr>
            <a:spLocks noGrp="1"/>
          </p:cNvSpPr>
          <p:nvPr>
            <p:ph type="ftr" sz="quarter" idx="11"/>
          </p:nvPr>
        </p:nvSpPr>
        <p:spPr>
          <a:xfrm>
            <a:off x="1800225" y="6404518"/>
            <a:ext cx="1331913" cy="152400"/>
          </a:xfrm>
        </p:spPr>
        <p:txBody>
          <a:bodyPr/>
          <a:lstStyle>
            <a:lvl1pPr>
              <a:defRPr/>
            </a:lvl1pPr>
          </a:lstStyle>
          <a:p>
            <a:r>
              <a:rPr lang="en-GB" dirty="0"/>
              <a:t>Strictly confidential</a:t>
            </a:r>
          </a:p>
        </p:txBody>
      </p:sp>
      <p:sp>
        <p:nvSpPr>
          <p:cNvPr id="7" name="Slide Number Placeholder 6"/>
          <p:cNvSpPr>
            <a:spLocks noGrp="1"/>
          </p:cNvSpPr>
          <p:nvPr>
            <p:ph type="sldNum" sz="quarter" idx="12"/>
          </p:nvPr>
        </p:nvSpPr>
        <p:spPr>
          <a:xfrm>
            <a:off x="7993063" y="6356393"/>
            <a:ext cx="792162" cy="212725"/>
          </a:xfrm>
        </p:spPr>
        <p:txBody>
          <a:bodyPr/>
          <a:lstStyle>
            <a:lvl1pPr>
              <a:defRPr/>
            </a:lvl1pPr>
          </a:lstStyle>
          <a:p>
            <a:fld id="{01C510E4-16EE-4C42-92D5-7B28061915C2}" type="slidenum">
              <a:rPr lang="en-GB"/>
              <a:pPr/>
              <a:t>‹#›</a:t>
            </a:fld>
            <a:endParaRPr lang="en-GB" dirty="0"/>
          </a:p>
        </p:txBody>
      </p:sp>
      <p:sp>
        <p:nvSpPr>
          <p:cNvPr id="8" name="Content Placeholder 2"/>
          <p:cNvSpPr>
            <a:spLocks noGrp="1"/>
          </p:cNvSpPr>
          <p:nvPr>
            <p:ph sz="half" idx="1"/>
          </p:nvPr>
        </p:nvSpPr>
        <p:spPr>
          <a:xfrm>
            <a:off x="358775" y="1808163"/>
            <a:ext cx="4046538" cy="4033837"/>
          </a:xfrm>
        </p:spPr>
        <p:txBody>
          <a:bodyPr/>
          <a:lstStyle>
            <a:lvl1pPr>
              <a:spcAft>
                <a:spcPts val="600"/>
              </a:spcAft>
              <a:buFontTx/>
              <a:buNone/>
              <a:defRPr sz="2000" b="0">
                <a:solidFill>
                  <a:schemeClr val="tx1"/>
                </a:solidFill>
              </a:defRPr>
            </a:lvl1pPr>
            <a:lvl2pPr marL="182563" indent="-182563">
              <a:spcAft>
                <a:spcPts val="600"/>
              </a:spcAft>
              <a:defRPr sz="2000" b="0">
                <a:solidFill>
                  <a:schemeClr val="tx1"/>
                </a:solidFill>
              </a:defRPr>
            </a:lvl2pPr>
            <a:lvl3pPr marL="355600" indent="-182563">
              <a:spcAft>
                <a:spcPts val="600"/>
              </a:spcAft>
              <a:defRPr sz="2000" b="0">
                <a:solidFill>
                  <a:srgbClr val="0066B3"/>
                </a:solidFill>
              </a:defRPr>
            </a:lvl3pPr>
            <a:lvl4pPr marL="539750" indent="-204788">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first level</a:t>
            </a:r>
          </a:p>
          <a:p>
            <a:pPr lvl="2"/>
            <a:r>
              <a:rPr lang="en-US"/>
              <a:t>second level</a:t>
            </a:r>
          </a:p>
        </p:txBody>
      </p:sp>
      <p:sp>
        <p:nvSpPr>
          <p:cNvPr id="9" name="Content Placeholder 2"/>
          <p:cNvSpPr>
            <a:spLocks noGrp="1"/>
          </p:cNvSpPr>
          <p:nvPr>
            <p:ph sz="half" idx="13"/>
          </p:nvPr>
        </p:nvSpPr>
        <p:spPr>
          <a:xfrm>
            <a:off x="4572000" y="1824055"/>
            <a:ext cx="4046538" cy="4033837"/>
          </a:xfrm>
        </p:spPr>
        <p:txBody>
          <a:bodyPr/>
          <a:lstStyle>
            <a:lvl1pPr>
              <a:spcAft>
                <a:spcPts val="600"/>
              </a:spcAft>
              <a:buFontTx/>
              <a:buNone/>
              <a:defRPr sz="2000" b="0">
                <a:solidFill>
                  <a:schemeClr val="tx1"/>
                </a:solidFill>
              </a:defRPr>
            </a:lvl1pPr>
            <a:lvl2pPr marL="182563" indent="-182563">
              <a:spcAft>
                <a:spcPts val="600"/>
              </a:spcAft>
              <a:defRPr sz="2000" b="0">
                <a:solidFill>
                  <a:schemeClr val="tx1"/>
                </a:solidFill>
              </a:defRPr>
            </a:lvl2pPr>
            <a:lvl3pPr marL="355600" indent="-182563">
              <a:spcAft>
                <a:spcPts val="600"/>
              </a:spcAft>
              <a:defRPr sz="2000" b="0">
                <a:solidFill>
                  <a:srgbClr val="0066B3"/>
                </a:solidFill>
              </a:defRPr>
            </a:lvl3pPr>
            <a:lvl4pPr marL="539750" indent="-204788">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first level</a:t>
            </a:r>
          </a:p>
          <a:p>
            <a:pPr lvl="2"/>
            <a:r>
              <a:rPr lang="en-US"/>
              <a:t>second level</a:t>
            </a: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8.xml"/><Relationship Id="rId7" Type="http://schemas.openxmlformats.org/officeDocument/2006/relationships/slideLayout" Target="../slideLayouts/slideLayout12.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slideLayout" Target="../slideLayouts/slideLayout11.xml"/><Relationship Id="rId5" Type="http://schemas.openxmlformats.org/officeDocument/2006/relationships/slideLayout" Target="../slideLayouts/slideLayout10.xml"/><Relationship Id="rId4" Type="http://schemas.openxmlformats.org/officeDocument/2006/relationships/slideLayout" Target="../slideLayouts/slideLayout9.xml"/><Relationship Id="rId9"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31" name="Rectangle 7"/>
          <p:cNvSpPr>
            <a:spLocks noChangeArrowheads="1"/>
          </p:cNvSpPr>
          <p:nvPr/>
        </p:nvSpPr>
        <p:spPr bwMode="auto">
          <a:xfrm>
            <a:off x="0" y="0"/>
            <a:ext cx="9144000" cy="6858000"/>
          </a:xfrm>
          <a:prstGeom prst="rect">
            <a:avLst/>
          </a:prstGeom>
          <a:solidFill>
            <a:schemeClr val="hlink"/>
          </a:solidFill>
          <a:ln w="9525">
            <a:noFill/>
            <a:miter lim="800000"/>
            <a:headEnd/>
            <a:tailEnd/>
          </a:ln>
          <a:effectLst/>
        </p:spPr>
        <p:txBody>
          <a:bodyPr wrap="none" anchor="ctr"/>
          <a:lstStyle/>
          <a:p>
            <a:endParaRPr lang="en-GB" dirty="0"/>
          </a:p>
        </p:txBody>
      </p:sp>
      <p:sp>
        <p:nvSpPr>
          <p:cNvPr id="1032" name="Rectangle 8"/>
          <p:cNvSpPr>
            <a:spLocks noChangeArrowheads="1"/>
          </p:cNvSpPr>
          <p:nvPr/>
        </p:nvSpPr>
        <p:spPr bwMode="auto">
          <a:xfrm>
            <a:off x="0" y="368300"/>
            <a:ext cx="8785225" cy="5868988"/>
          </a:xfrm>
          <a:prstGeom prst="rect">
            <a:avLst/>
          </a:prstGeom>
          <a:solidFill>
            <a:schemeClr val="bg1"/>
          </a:solidFill>
          <a:ln w="9525">
            <a:noFill/>
            <a:miter lim="800000"/>
            <a:headEnd/>
            <a:tailEnd/>
          </a:ln>
          <a:effectLst/>
        </p:spPr>
        <p:txBody>
          <a:bodyPr wrap="none" anchor="ctr"/>
          <a:lstStyle/>
          <a:p>
            <a:endParaRPr lang="en-GB" dirty="0"/>
          </a:p>
        </p:txBody>
      </p:sp>
      <p:sp>
        <p:nvSpPr>
          <p:cNvPr id="1026" name="Rectangle 2"/>
          <p:cNvSpPr>
            <a:spLocks noGrp="1" noChangeArrowheads="1"/>
          </p:cNvSpPr>
          <p:nvPr>
            <p:ph type="title"/>
          </p:nvPr>
        </p:nvSpPr>
        <p:spPr bwMode="auto">
          <a:xfrm>
            <a:off x="358775" y="512763"/>
            <a:ext cx="8245475" cy="828675"/>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lvl="0"/>
            <a:r>
              <a:rPr lang="en-US"/>
              <a:t>Click to edit Master title style</a:t>
            </a:r>
            <a:endParaRPr lang="en-GB"/>
          </a:p>
        </p:txBody>
      </p:sp>
      <p:sp>
        <p:nvSpPr>
          <p:cNvPr id="1027" name="Rectangle 3"/>
          <p:cNvSpPr>
            <a:spLocks noGrp="1" noChangeArrowheads="1"/>
          </p:cNvSpPr>
          <p:nvPr>
            <p:ph type="body" idx="1"/>
          </p:nvPr>
        </p:nvSpPr>
        <p:spPr bwMode="auto">
          <a:xfrm>
            <a:off x="358775" y="1808163"/>
            <a:ext cx="8245475" cy="403383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p:txBody>
      </p:sp>
      <p:sp>
        <p:nvSpPr>
          <p:cNvPr id="1029" name="Rectangle 5"/>
          <p:cNvSpPr>
            <a:spLocks noGrp="1" noChangeArrowheads="1"/>
          </p:cNvSpPr>
          <p:nvPr>
            <p:ph type="ftr" sz="quarter" idx="3"/>
          </p:nvPr>
        </p:nvSpPr>
        <p:spPr bwMode="auto">
          <a:xfrm>
            <a:off x="1800225" y="6404518"/>
            <a:ext cx="1331913" cy="152400"/>
          </a:xfrm>
          <a:prstGeom prst="rect">
            <a:avLst/>
          </a:prstGeom>
          <a:noFill/>
          <a:ln w="9525">
            <a:noFill/>
            <a:miter lim="800000"/>
            <a:headEnd/>
            <a:tailEnd/>
          </a:ln>
          <a:effectLst/>
        </p:spPr>
        <p:txBody>
          <a:bodyPr vert="horz" wrap="square" lIns="0" tIns="0" rIns="0" bIns="0" numCol="1" anchor="t" anchorCtr="0" compatLnSpc="1">
            <a:prstTxWarp prst="textNoShape">
              <a:avLst/>
            </a:prstTxWarp>
            <a:spAutoFit/>
          </a:bodyPr>
          <a:lstStyle>
            <a:lvl1pPr>
              <a:spcBef>
                <a:spcPct val="0"/>
              </a:spcBef>
              <a:defRPr sz="1000">
                <a:solidFill>
                  <a:schemeClr val="tx1"/>
                </a:solidFill>
              </a:defRPr>
            </a:lvl1pPr>
          </a:lstStyle>
          <a:p>
            <a:r>
              <a:rPr lang="en-GB" dirty="0"/>
              <a:t>Strictly confidential</a:t>
            </a:r>
          </a:p>
        </p:txBody>
      </p:sp>
      <p:sp>
        <p:nvSpPr>
          <p:cNvPr id="1030" name="Rectangle 6"/>
          <p:cNvSpPr>
            <a:spLocks noGrp="1" noChangeArrowheads="1"/>
          </p:cNvSpPr>
          <p:nvPr>
            <p:ph type="sldNum" sz="quarter" idx="4"/>
          </p:nvPr>
        </p:nvSpPr>
        <p:spPr bwMode="auto">
          <a:xfrm>
            <a:off x="7993063" y="6356393"/>
            <a:ext cx="792162" cy="215444"/>
          </a:xfrm>
          <a:prstGeom prst="rect">
            <a:avLst/>
          </a:prstGeom>
          <a:noFill/>
          <a:ln w="9525">
            <a:noFill/>
            <a:miter lim="800000"/>
            <a:headEnd/>
            <a:tailEnd/>
          </a:ln>
          <a:effectLst/>
        </p:spPr>
        <p:txBody>
          <a:bodyPr vert="horz" wrap="square" lIns="0" tIns="0" rIns="0" bIns="0" numCol="1" anchor="t" anchorCtr="0" compatLnSpc="1">
            <a:prstTxWarp prst="textNoShape">
              <a:avLst/>
            </a:prstTxWarp>
            <a:spAutoFit/>
          </a:bodyPr>
          <a:lstStyle>
            <a:lvl1pPr algn="r">
              <a:spcBef>
                <a:spcPct val="0"/>
              </a:spcBef>
              <a:defRPr sz="1400">
                <a:solidFill>
                  <a:schemeClr val="tx1"/>
                </a:solidFill>
              </a:defRPr>
            </a:lvl1pPr>
          </a:lstStyle>
          <a:p>
            <a:fld id="{0B756B2E-85FB-430B-99C0-8422517AE518}" type="slidenum">
              <a:rPr lang="en-GB" smtClean="0"/>
              <a:pPr/>
              <a:t>‹#›</a:t>
            </a:fld>
            <a:endParaRPr lang="en-GB" dirty="0"/>
          </a:p>
        </p:txBody>
      </p:sp>
      <p:sp>
        <p:nvSpPr>
          <p:cNvPr id="1034" name="Line 10"/>
          <p:cNvSpPr>
            <a:spLocks noChangeShapeType="1"/>
          </p:cNvSpPr>
          <p:nvPr/>
        </p:nvSpPr>
        <p:spPr bwMode="auto">
          <a:xfrm>
            <a:off x="358775" y="1628775"/>
            <a:ext cx="8245475" cy="0"/>
          </a:xfrm>
          <a:prstGeom prst="line">
            <a:avLst/>
          </a:prstGeom>
          <a:noFill/>
          <a:ln w="9525">
            <a:solidFill>
              <a:schemeClr val="tx1"/>
            </a:solidFill>
            <a:round/>
            <a:headEnd/>
            <a:tailEnd/>
          </a:ln>
          <a:effectLst/>
        </p:spPr>
        <p:txBody>
          <a:bodyPr/>
          <a:lstStyle/>
          <a:p>
            <a:endParaRPr lang="en-GB" dirty="0"/>
          </a:p>
        </p:txBody>
      </p:sp>
      <p:pic>
        <p:nvPicPr>
          <p:cNvPr id="13" name="Picture 12" descr="H:\Marketing BD Shared\Corporate Mktg\Brand\Brand refresh 3\Logo files\Logo no endline\Single Colour\PNG\Blue Palette\Mid Blue.png"/>
          <p:cNvPicPr/>
          <p:nvPr userDrawn="1"/>
        </p:nvPicPr>
        <p:blipFill>
          <a:blip r:embed="rId7" cstate="print"/>
          <a:srcRect/>
          <a:stretch>
            <a:fillRect/>
          </a:stretch>
        </p:blipFill>
        <p:spPr bwMode="auto">
          <a:xfrm>
            <a:off x="357194" y="6355534"/>
            <a:ext cx="929156" cy="2160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55" r:id="rId1"/>
    <p:sldLayoutId id="2147483656" r:id="rId2"/>
    <p:sldLayoutId id="2147483657" r:id="rId3"/>
    <p:sldLayoutId id="2147483659" r:id="rId4"/>
    <p:sldLayoutId id="2147483660" r:id="rId5"/>
  </p:sldLayoutIdLst>
  <p:hf hdr="0" dt="0"/>
  <p:txStyles>
    <p:titleStyle>
      <a:lvl1pPr algn="l" rtl="0" eaLnBrk="1" fontAlgn="base" hangingPunct="1">
        <a:spcBef>
          <a:spcPct val="0"/>
        </a:spcBef>
        <a:spcAft>
          <a:spcPct val="0"/>
        </a:spcAft>
        <a:defRPr sz="2400" b="1">
          <a:solidFill>
            <a:schemeClr val="tx2"/>
          </a:solidFill>
          <a:latin typeface="+mj-lt"/>
          <a:ea typeface="+mj-ea"/>
          <a:cs typeface="+mj-cs"/>
        </a:defRPr>
      </a:lvl1pPr>
      <a:lvl2pPr algn="l" rtl="0" eaLnBrk="1" fontAlgn="base" hangingPunct="1">
        <a:spcBef>
          <a:spcPct val="0"/>
        </a:spcBef>
        <a:spcAft>
          <a:spcPct val="0"/>
        </a:spcAft>
        <a:defRPr sz="2600" b="1">
          <a:solidFill>
            <a:schemeClr val="tx2"/>
          </a:solidFill>
          <a:latin typeface="Arial" pitchFamily="34" charset="0"/>
        </a:defRPr>
      </a:lvl2pPr>
      <a:lvl3pPr algn="l" rtl="0" eaLnBrk="1" fontAlgn="base" hangingPunct="1">
        <a:spcBef>
          <a:spcPct val="0"/>
        </a:spcBef>
        <a:spcAft>
          <a:spcPct val="0"/>
        </a:spcAft>
        <a:defRPr sz="2600" b="1">
          <a:solidFill>
            <a:schemeClr val="tx2"/>
          </a:solidFill>
          <a:latin typeface="Arial" pitchFamily="34" charset="0"/>
        </a:defRPr>
      </a:lvl3pPr>
      <a:lvl4pPr algn="l" rtl="0" eaLnBrk="1" fontAlgn="base" hangingPunct="1">
        <a:spcBef>
          <a:spcPct val="0"/>
        </a:spcBef>
        <a:spcAft>
          <a:spcPct val="0"/>
        </a:spcAft>
        <a:defRPr sz="2600" b="1">
          <a:solidFill>
            <a:schemeClr val="tx2"/>
          </a:solidFill>
          <a:latin typeface="Arial" pitchFamily="34" charset="0"/>
        </a:defRPr>
      </a:lvl4pPr>
      <a:lvl5pPr algn="l" rtl="0" eaLnBrk="1" fontAlgn="base" hangingPunct="1">
        <a:spcBef>
          <a:spcPct val="0"/>
        </a:spcBef>
        <a:spcAft>
          <a:spcPct val="0"/>
        </a:spcAft>
        <a:defRPr sz="2600" b="1">
          <a:solidFill>
            <a:schemeClr val="tx2"/>
          </a:solidFill>
          <a:latin typeface="Arial" pitchFamily="34" charset="0"/>
        </a:defRPr>
      </a:lvl5pPr>
      <a:lvl6pPr marL="457200" algn="l" rtl="0" eaLnBrk="1" fontAlgn="base" hangingPunct="1">
        <a:spcBef>
          <a:spcPct val="0"/>
        </a:spcBef>
        <a:spcAft>
          <a:spcPct val="0"/>
        </a:spcAft>
        <a:defRPr sz="2600" b="1">
          <a:solidFill>
            <a:schemeClr val="tx2"/>
          </a:solidFill>
          <a:latin typeface="Arial" pitchFamily="34" charset="0"/>
        </a:defRPr>
      </a:lvl6pPr>
      <a:lvl7pPr marL="914400" algn="l" rtl="0" eaLnBrk="1" fontAlgn="base" hangingPunct="1">
        <a:spcBef>
          <a:spcPct val="0"/>
        </a:spcBef>
        <a:spcAft>
          <a:spcPct val="0"/>
        </a:spcAft>
        <a:defRPr sz="2600" b="1">
          <a:solidFill>
            <a:schemeClr val="tx2"/>
          </a:solidFill>
          <a:latin typeface="Arial" pitchFamily="34" charset="0"/>
        </a:defRPr>
      </a:lvl7pPr>
      <a:lvl8pPr marL="1371600" algn="l" rtl="0" eaLnBrk="1" fontAlgn="base" hangingPunct="1">
        <a:spcBef>
          <a:spcPct val="0"/>
        </a:spcBef>
        <a:spcAft>
          <a:spcPct val="0"/>
        </a:spcAft>
        <a:defRPr sz="2600" b="1">
          <a:solidFill>
            <a:schemeClr val="tx2"/>
          </a:solidFill>
          <a:latin typeface="Arial" pitchFamily="34" charset="0"/>
        </a:defRPr>
      </a:lvl8pPr>
      <a:lvl9pPr marL="1828800" algn="l" rtl="0" eaLnBrk="1" fontAlgn="base" hangingPunct="1">
        <a:spcBef>
          <a:spcPct val="0"/>
        </a:spcBef>
        <a:spcAft>
          <a:spcPct val="0"/>
        </a:spcAft>
        <a:defRPr sz="2600" b="1">
          <a:solidFill>
            <a:schemeClr val="tx2"/>
          </a:solidFill>
          <a:latin typeface="Arial" pitchFamily="34" charset="0"/>
        </a:defRPr>
      </a:lvl9pPr>
    </p:titleStyle>
    <p:bodyStyle>
      <a:lvl1pPr marL="184150" indent="-184150" algn="l" rtl="0" eaLnBrk="1" fontAlgn="base" hangingPunct="1">
        <a:spcBef>
          <a:spcPct val="0"/>
        </a:spcBef>
        <a:spcAft>
          <a:spcPts val="600"/>
        </a:spcAft>
        <a:buChar char="•"/>
        <a:defRPr sz="2000">
          <a:solidFill>
            <a:schemeClr val="tx1"/>
          </a:solidFill>
          <a:latin typeface="+mn-lt"/>
          <a:ea typeface="+mn-ea"/>
          <a:cs typeface="+mn-cs"/>
        </a:defRPr>
      </a:lvl1pPr>
      <a:lvl2pPr marL="357188" indent="-171450" algn="l" rtl="0" eaLnBrk="1" fontAlgn="base" hangingPunct="1">
        <a:spcBef>
          <a:spcPct val="0"/>
        </a:spcBef>
        <a:spcAft>
          <a:spcPts val="600"/>
        </a:spcAft>
        <a:buFont typeface="Arial" pitchFamily="34" charset="0"/>
        <a:buChar char="•"/>
        <a:defRPr sz="2000">
          <a:solidFill>
            <a:schemeClr val="tx1"/>
          </a:solidFill>
          <a:latin typeface="+mn-lt"/>
        </a:defRPr>
      </a:lvl2pPr>
      <a:lvl3pPr marL="527050" indent="-168275" algn="l" rtl="0" eaLnBrk="1" fontAlgn="base" hangingPunct="1">
        <a:spcBef>
          <a:spcPct val="0"/>
        </a:spcBef>
        <a:spcAft>
          <a:spcPts val="600"/>
        </a:spcAft>
        <a:buChar char="•"/>
        <a:defRPr sz="2000">
          <a:solidFill>
            <a:srgbClr val="0066B3"/>
          </a:solidFill>
          <a:latin typeface="+mn-lt"/>
        </a:defRPr>
      </a:lvl3pPr>
      <a:lvl4pPr marL="733425" indent="-204788" algn="l" rtl="0" eaLnBrk="1" fontAlgn="base" hangingPunct="1">
        <a:spcBef>
          <a:spcPct val="0"/>
        </a:spcBef>
        <a:spcAft>
          <a:spcPct val="0"/>
        </a:spcAft>
        <a:buFont typeface="Arial" pitchFamily="34" charset="0"/>
        <a:buChar char="•"/>
        <a:defRPr sz="2000">
          <a:solidFill>
            <a:schemeClr val="tx1"/>
          </a:solidFill>
          <a:latin typeface="+mn-lt"/>
        </a:defRPr>
      </a:lvl4pPr>
      <a:lvl5pPr marL="911225" indent="-176213" algn="l" rtl="0" eaLnBrk="1" fontAlgn="base" hangingPunct="1">
        <a:spcBef>
          <a:spcPct val="0"/>
        </a:spcBef>
        <a:spcAft>
          <a:spcPct val="0"/>
        </a:spcAft>
        <a:buFont typeface="Arial" pitchFamily="34" charset="0"/>
        <a:buChar char="•"/>
        <a:defRPr sz="2000">
          <a:solidFill>
            <a:schemeClr val="folHlink"/>
          </a:solidFill>
          <a:latin typeface="+mn-lt"/>
        </a:defRPr>
      </a:lvl5pPr>
      <a:lvl6pPr marL="1368425" indent="-176213" algn="l" rtl="0" eaLnBrk="1" fontAlgn="base" hangingPunct="1">
        <a:spcBef>
          <a:spcPct val="0"/>
        </a:spcBef>
        <a:spcAft>
          <a:spcPct val="0"/>
        </a:spcAft>
        <a:buFont typeface="Arial" pitchFamily="34" charset="0"/>
        <a:buChar char="•"/>
        <a:defRPr sz="2000">
          <a:solidFill>
            <a:schemeClr val="folHlink"/>
          </a:solidFill>
          <a:latin typeface="+mn-lt"/>
        </a:defRPr>
      </a:lvl6pPr>
      <a:lvl7pPr marL="1825625" indent="-176213" algn="l" rtl="0" eaLnBrk="1" fontAlgn="base" hangingPunct="1">
        <a:spcBef>
          <a:spcPct val="0"/>
        </a:spcBef>
        <a:spcAft>
          <a:spcPct val="0"/>
        </a:spcAft>
        <a:buFont typeface="Arial" pitchFamily="34" charset="0"/>
        <a:buChar char="•"/>
        <a:defRPr sz="2000">
          <a:solidFill>
            <a:schemeClr val="folHlink"/>
          </a:solidFill>
          <a:latin typeface="+mn-lt"/>
        </a:defRPr>
      </a:lvl7pPr>
      <a:lvl8pPr marL="2282825" indent="-176213" algn="l" rtl="0" eaLnBrk="1" fontAlgn="base" hangingPunct="1">
        <a:spcBef>
          <a:spcPct val="0"/>
        </a:spcBef>
        <a:spcAft>
          <a:spcPct val="0"/>
        </a:spcAft>
        <a:buFont typeface="Arial" pitchFamily="34" charset="0"/>
        <a:buChar char="•"/>
        <a:defRPr sz="2000">
          <a:solidFill>
            <a:schemeClr val="folHlink"/>
          </a:solidFill>
          <a:latin typeface="+mn-lt"/>
        </a:defRPr>
      </a:lvl8pPr>
      <a:lvl9pPr marL="2740025" indent="-176213" algn="l" rtl="0" eaLnBrk="1" fontAlgn="base" hangingPunct="1">
        <a:spcBef>
          <a:spcPct val="0"/>
        </a:spcBef>
        <a:spcAft>
          <a:spcPct val="0"/>
        </a:spcAft>
        <a:buFont typeface="Arial" pitchFamily="34" charset="0"/>
        <a:buChar char="•"/>
        <a:defRPr sz="2000">
          <a:solidFill>
            <a:schemeClr val="folHlink"/>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4110" userDrawn="1">
          <p15:clr>
            <a:srgbClr val="F26B43"/>
          </p15:clr>
        </p15:guide>
        <p15:guide id="2" pos="2880"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5127" name="Rectangle 7"/>
          <p:cNvSpPr>
            <a:spLocks noChangeArrowheads="1"/>
          </p:cNvSpPr>
          <p:nvPr/>
        </p:nvSpPr>
        <p:spPr bwMode="auto">
          <a:xfrm>
            <a:off x="0" y="0"/>
            <a:ext cx="9144000" cy="6858000"/>
          </a:xfrm>
          <a:prstGeom prst="rect">
            <a:avLst/>
          </a:prstGeom>
          <a:solidFill>
            <a:schemeClr val="tx2"/>
          </a:solidFill>
          <a:ln w="9525">
            <a:noFill/>
            <a:miter lim="800000"/>
            <a:headEnd/>
            <a:tailEnd/>
          </a:ln>
          <a:effectLst/>
        </p:spPr>
        <p:txBody>
          <a:bodyPr wrap="none" anchor="ctr"/>
          <a:lstStyle/>
          <a:p>
            <a:endParaRPr lang="en-GB" dirty="0"/>
          </a:p>
        </p:txBody>
      </p:sp>
      <p:sp>
        <p:nvSpPr>
          <p:cNvPr id="5128" name="Rectangle 8"/>
          <p:cNvSpPr>
            <a:spLocks noChangeArrowheads="1"/>
          </p:cNvSpPr>
          <p:nvPr/>
        </p:nvSpPr>
        <p:spPr bwMode="auto">
          <a:xfrm>
            <a:off x="0" y="368300"/>
            <a:ext cx="8785225" cy="5868988"/>
          </a:xfrm>
          <a:prstGeom prst="rect">
            <a:avLst/>
          </a:prstGeom>
          <a:solidFill>
            <a:schemeClr val="bg1"/>
          </a:solidFill>
          <a:ln w="9525">
            <a:noFill/>
            <a:miter lim="800000"/>
            <a:headEnd/>
            <a:tailEnd/>
          </a:ln>
          <a:effectLst/>
        </p:spPr>
        <p:txBody>
          <a:bodyPr wrap="none" anchor="ctr"/>
          <a:lstStyle/>
          <a:p>
            <a:endParaRPr lang="en-GB" dirty="0"/>
          </a:p>
        </p:txBody>
      </p:sp>
      <p:sp>
        <p:nvSpPr>
          <p:cNvPr id="5132" name="Rectangle 12"/>
          <p:cNvSpPr>
            <a:spLocks noGrp="1" noChangeArrowheads="1"/>
          </p:cNvSpPr>
          <p:nvPr>
            <p:ph type="ftr" sz="quarter" idx="3"/>
          </p:nvPr>
        </p:nvSpPr>
        <p:spPr bwMode="auto">
          <a:xfrm>
            <a:off x="1800225" y="6404518"/>
            <a:ext cx="1331913" cy="152400"/>
          </a:xfrm>
          <a:prstGeom prst="rect">
            <a:avLst/>
          </a:prstGeom>
          <a:noFill/>
          <a:ln w="9525">
            <a:noFill/>
            <a:miter lim="800000"/>
            <a:headEnd/>
            <a:tailEnd/>
          </a:ln>
          <a:effectLst/>
        </p:spPr>
        <p:txBody>
          <a:bodyPr vert="horz" wrap="square" lIns="0" tIns="0" rIns="0" bIns="0" numCol="1" anchor="t" anchorCtr="0" compatLnSpc="1">
            <a:prstTxWarp prst="textNoShape">
              <a:avLst/>
            </a:prstTxWarp>
            <a:spAutoFit/>
          </a:bodyPr>
          <a:lstStyle>
            <a:lvl1pPr>
              <a:spcBef>
                <a:spcPct val="0"/>
              </a:spcBef>
              <a:defRPr sz="1000">
                <a:solidFill>
                  <a:schemeClr val="bg1"/>
                </a:solidFill>
              </a:defRPr>
            </a:lvl1pPr>
          </a:lstStyle>
          <a:p>
            <a:r>
              <a:rPr lang="en-GB" dirty="0"/>
              <a:t>Strictly confidential</a:t>
            </a:r>
          </a:p>
        </p:txBody>
      </p:sp>
      <p:sp>
        <p:nvSpPr>
          <p:cNvPr id="5133" name="Rectangle 13"/>
          <p:cNvSpPr>
            <a:spLocks noGrp="1" noChangeArrowheads="1"/>
          </p:cNvSpPr>
          <p:nvPr>
            <p:ph type="sldNum" sz="quarter" idx="4"/>
          </p:nvPr>
        </p:nvSpPr>
        <p:spPr bwMode="auto">
          <a:xfrm>
            <a:off x="7993063" y="6356393"/>
            <a:ext cx="792162" cy="215444"/>
          </a:xfrm>
          <a:prstGeom prst="rect">
            <a:avLst/>
          </a:prstGeom>
          <a:noFill/>
          <a:ln w="9525">
            <a:noFill/>
            <a:miter lim="800000"/>
            <a:headEnd/>
            <a:tailEnd/>
          </a:ln>
          <a:effectLst/>
        </p:spPr>
        <p:txBody>
          <a:bodyPr vert="horz" wrap="square" lIns="0" tIns="0" rIns="0" bIns="0" numCol="1" anchor="t" anchorCtr="0" compatLnSpc="1">
            <a:prstTxWarp prst="textNoShape">
              <a:avLst/>
            </a:prstTxWarp>
            <a:spAutoFit/>
          </a:bodyPr>
          <a:lstStyle>
            <a:lvl1pPr algn="r">
              <a:spcBef>
                <a:spcPct val="0"/>
              </a:spcBef>
              <a:defRPr sz="1400">
                <a:solidFill>
                  <a:schemeClr val="bg1"/>
                </a:solidFill>
              </a:defRPr>
            </a:lvl1pPr>
          </a:lstStyle>
          <a:p>
            <a:fld id="{8197395C-F538-4144-9B0D-B54A4372E04D}" type="slidenum">
              <a:rPr lang="en-GB" smtClean="0"/>
              <a:pPr/>
              <a:t>‹#›</a:t>
            </a:fld>
            <a:endParaRPr lang="en-GB" dirty="0"/>
          </a:p>
        </p:txBody>
      </p:sp>
      <p:sp>
        <p:nvSpPr>
          <p:cNvPr id="5134" name="Line 14"/>
          <p:cNvSpPr>
            <a:spLocks noChangeShapeType="1"/>
          </p:cNvSpPr>
          <p:nvPr/>
        </p:nvSpPr>
        <p:spPr bwMode="auto">
          <a:xfrm>
            <a:off x="358775" y="1628775"/>
            <a:ext cx="8245475" cy="0"/>
          </a:xfrm>
          <a:prstGeom prst="line">
            <a:avLst/>
          </a:prstGeom>
          <a:noFill/>
          <a:ln w="9525">
            <a:solidFill>
              <a:schemeClr val="tx1"/>
            </a:solidFill>
            <a:round/>
            <a:headEnd/>
            <a:tailEnd/>
          </a:ln>
          <a:effectLst/>
        </p:spPr>
        <p:txBody>
          <a:bodyPr/>
          <a:lstStyle/>
          <a:p>
            <a:endParaRPr lang="en-GB" dirty="0"/>
          </a:p>
        </p:txBody>
      </p:sp>
      <p:sp>
        <p:nvSpPr>
          <p:cNvPr id="5135" name="Rectangle 15"/>
          <p:cNvSpPr>
            <a:spLocks noGrp="1" noChangeArrowheads="1"/>
          </p:cNvSpPr>
          <p:nvPr>
            <p:ph type="title"/>
          </p:nvPr>
        </p:nvSpPr>
        <p:spPr bwMode="auto">
          <a:xfrm>
            <a:off x="358775" y="512763"/>
            <a:ext cx="8245475" cy="828675"/>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lvl="0"/>
            <a:r>
              <a:rPr lang="en-GB"/>
              <a:t>Click to edit Master title style</a:t>
            </a:r>
          </a:p>
        </p:txBody>
      </p:sp>
      <p:sp>
        <p:nvSpPr>
          <p:cNvPr id="5136" name="Rectangle 16"/>
          <p:cNvSpPr>
            <a:spLocks noGrp="1" noChangeArrowheads="1"/>
          </p:cNvSpPr>
          <p:nvPr>
            <p:ph type="body" idx="1"/>
          </p:nvPr>
        </p:nvSpPr>
        <p:spPr bwMode="auto">
          <a:xfrm>
            <a:off x="358775" y="1808163"/>
            <a:ext cx="8245475" cy="403383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pic>
        <p:nvPicPr>
          <p:cNvPr id="14" name="Picture 13"/>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366661" y="6363276"/>
            <a:ext cx="936104" cy="208527"/>
          </a:xfrm>
          <a:prstGeom prst="rect">
            <a:avLst/>
          </a:prstGeom>
        </p:spPr>
      </p:pic>
    </p:spTree>
  </p:cSld>
  <p:clrMap bg1="lt1" tx1="dk1" bg2="lt2" tx2="dk2" accent1="accent1" accent2="accent2" accent3="accent3" accent4="accent4" accent5="accent5" accent6="accent6" hlink="hlink" folHlink="folHlink"/>
  <p:sldLayoutIdLst>
    <p:sldLayoutId id="2147483651" r:id="rId1"/>
    <p:sldLayoutId id="2147483676" r:id="rId2"/>
    <p:sldLayoutId id="2147483677" r:id="rId3"/>
    <p:sldLayoutId id="2147483678" r:id="rId4"/>
    <p:sldLayoutId id="2147483680" r:id="rId5"/>
    <p:sldLayoutId id="2147483681" r:id="rId6"/>
    <p:sldLayoutId id="2147483708" r:id="rId7"/>
  </p:sldLayoutIdLst>
  <p:hf hdr="0" dt="0"/>
  <p:txStyles>
    <p:titleStyle>
      <a:lvl1pPr algn="l" rtl="0" fontAlgn="base">
        <a:spcBef>
          <a:spcPct val="0"/>
        </a:spcBef>
        <a:spcAft>
          <a:spcPct val="0"/>
        </a:spcAft>
        <a:defRPr sz="2600" b="1">
          <a:solidFill>
            <a:schemeClr val="tx2"/>
          </a:solidFill>
          <a:latin typeface="+mj-lt"/>
          <a:ea typeface="+mj-ea"/>
          <a:cs typeface="+mj-cs"/>
        </a:defRPr>
      </a:lvl1pPr>
      <a:lvl2pPr algn="l" rtl="0" fontAlgn="base">
        <a:spcBef>
          <a:spcPct val="0"/>
        </a:spcBef>
        <a:spcAft>
          <a:spcPct val="0"/>
        </a:spcAft>
        <a:defRPr sz="2600" b="1">
          <a:solidFill>
            <a:schemeClr val="tx2"/>
          </a:solidFill>
          <a:latin typeface="Arial" pitchFamily="34" charset="0"/>
        </a:defRPr>
      </a:lvl2pPr>
      <a:lvl3pPr algn="l" rtl="0" fontAlgn="base">
        <a:spcBef>
          <a:spcPct val="0"/>
        </a:spcBef>
        <a:spcAft>
          <a:spcPct val="0"/>
        </a:spcAft>
        <a:defRPr sz="2600" b="1">
          <a:solidFill>
            <a:schemeClr val="tx2"/>
          </a:solidFill>
          <a:latin typeface="Arial" pitchFamily="34" charset="0"/>
        </a:defRPr>
      </a:lvl3pPr>
      <a:lvl4pPr algn="l" rtl="0" fontAlgn="base">
        <a:spcBef>
          <a:spcPct val="0"/>
        </a:spcBef>
        <a:spcAft>
          <a:spcPct val="0"/>
        </a:spcAft>
        <a:defRPr sz="2600" b="1">
          <a:solidFill>
            <a:schemeClr val="tx2"/>
          </a:solidFill>
          <a:latin typeface="Arial" pitchFamily="34" charset="0"/>
        </a:defRPr>
      </a:lvl4pPr>
      <a:lvl5pPr algn="l" rtl="0" fontAlgn="base">
        <a:spcBef>
          <a:spcPct val="0"/>
        </a:spcBef>
        <a:spcAft>
          <a:spcPct val="0"/>
        </a:spcAft>
        <a:defRPr sz="2600" b="1">
          <a:solidFill>
            <a:schemeClr val="tx2"/>
          </a:solidFill>
          <a:latin typeface="Arial" pitchFamily="34" charset="0"/>
        </a:defRPr>
      </a:lvl5pPr>
      <a:lvl6pPr marL="457200" algn="l" rtl="0" fontAlgn="base">
        <a:spcBef>
          <a:spcPct val="0"/>
        </a:spcBef>
        <a:spcAft>
          <a:spcPct val="0"/>
        </a:spcAft>
        <a:defRPr sz="2600" b="1">
          <a:solidFill>
            <a:schemeClr val="tx2"/>
          </a:solidFill>
          <a:latin typeface="Arial" pitchFamily="34" charset="0"/>
        </a:defRPr>
      </a:lvl6pPr>
      <a:lvl7pPr marL="914400" algn="l" rtl="0" fontAlgn="base">
        <a:spcBef>
          <a:spcPct val="0"/>
        </a:spcBef>
        <a:spcAft>
          <a:spcPct val="0"/>
        </a:spcAft>
        <a:defRPr sz="2600" b="1">
          <a:solidFill>
            <a:schemeClr val="tx2"/>
          </a:solidFill>
          <a:latin typeface="Arial" pitchFamily="34" charset="0"/>
        </a:defRPr>
      </a:lvl7pPr>
      <a:lvl8pPr marL="1371600" algn="l" rtl="0" fontAlgn="base">
        <a:spcBef>
          <a:spcPct val="0"/>
        </a:spcBef>
        <a:spcAft>
          <a:spcPct val="0"/>
        </a:spcAft>
        <a:defRPr sz="2600" b="1">
          <a:solidFill>
            <a:schemeClr val="tx2"/>
          </a:solidFill>
          <a:latin typeface="Arial" pitchFamily="34" charset="0"/>
        </a:defRPr>
      </a:lvl8pPr>
      <a:lvl9pPr marL="1828800" algn="l" rtl="0" fontAlgn="base">
        <a:spcBef>
          <a:spcPct val="0"/>
        </a:spcBef>
        <a:spcAft>
          <a:spcPct val="0"/>
        </a:spcAft>
        <a:defRPr sz="2600" b="1">
          <a:solidFill>
            <a:schemeClr val="tx2"/>
          </a:solidFill>
          <a:latin typeface="Arial" pitchFamily="34" charset="0"/>
        </a:defRPr>
      </a:lvl9pPr>
    </p:titleStyle>
    <p:bodyStyle>
      <a:lvl1pPr marL="184150" indent="-184150" algn="l" rtl="0" fontAlgn="base">
        <a:spcBef>
          <a:spcPct val="0"/>
        </a:spcBef>
        <a:spcAft>
          <a:spcPct val="0"/>
        </a:spcAft>
        <a:buFont typeface="Arial" pitchFamily="34" charset="0"/>
        <a:buChar char="•"/>
        <a:defRPr sz="2000">
          <a:solidFill>
            <a:schemeClr val="tx1"/>
          </a:solidFill>
          <a:latin typeface="+mn-lt"/>
          <a:ea typeface="+mn-ea"/>
          <a:cs typeface="+mn-cs"/>
        </a:defRPr>
      </a:lvl1pPr>
      <a:lvl2pPr marL="352425" indent="-166688" algn="l" rtl="0" fontAlgn="base">
        <a:spcBef>
          <a:spcPct val="0"/>
        </a:spcBef>
        <a:spcAft>
          <a:spcPct val="0"/>
        </a:spcAft>
        <a:buFont typeface="Arial" pitchFamily="34" charset="0"/>
        <a:buChar char="•"/>
        <a:defRPr sz="2000">
          <a:solidFill>
            <a:schemeClr val="folHlink"/>
          </a:solidFill>
          <a:latin typeface="+mn-lt"/>
        </a:defRPr>
      </a:lvl2pPr>
      <a:lvl3pPr marL="533400" indent="-169863" algn="l" rtl="0" fontAlgn="base">
        <a:spcBef>
          <a:spcPct val="0"/>
        </a:spcBef>
        <a:spcAft>
          <a:spcPct val="0"/>
        </a:spcAft>
        <a:buFont typeface="Arial" pitchFamily="34" charset="0"/>
        <a:buChar char="•"/>
        <a:defRPr sz="2000">
          <a:solidFill>
            <a:schemeClr val="bg2"/>
          </a:solidFill>
          <a:latin typeface="+mn-lt"/>
        </a:defRPr>
      </a:lvl3pPr>
      <a:lvl4pPr marL="727075" indent="-192088" algn="l" rtl="0" fontAlgn="base">
        <a:spcBef>
          <a:spcPct val="0"/>
        </a:spcBef>
        <a:spcAft>
          <a:spcPct val="0"/>
        </a:spcAft>
        <a:buFont typeface="Arial" pitchFamily="34" charset="0"/>
        <a:buChar char="•"/>
        <a:defRPr sz="2000">
          <a:solidFill>
            <a:schemeClr val="tx1"/>
          </a:solidFill>
          <a:latin typeface="+mn-lt"/>
        </a:defRPr>
      </a:lvl4pPr>
      <a:lvl5pPr marL="927100" indent="-185738" algn="l" rtl="0" fontAlgn="base">
        <a:spcBef>
          <a:spcPct val="0"/>
        </a:spcBef>
        <a:spcAft>
          <a:spcPct val="0"/>
        </a:spcAft>
        <a:buFont typeface="Arial" pitchFamily="34" charset="0"/>
        <a:buChar char="•"/>
        <a:defRPr sz="2000">
          <a:solidFill>
            <a:schemeClr val="folHlink"/>
          </a:solidFill>
          <a:latin typeface="+mn-lt"/>
        </a:defRPr>
      </a:lvl5pPr>
      <a:lvl6pPr marL="1384300" indent="-185738" algn="l" rtl="0" fontAlgn="base">
        <a:spcBef>
          <a:spcPct val="0"/>
        </a:spcBef>
        <a:spcAft>
          <a:spcPct val="0"/>
        </a:spcAft>
        <a:buFont typeface="Arial" pitchFamily="34" charset="0"/>
        <a:buChar char="•"/>
        <a:defRPr sz="2000">
          <a:solidFill>
            <a:schemeClr val="folHlink"/>
          </a:solidFill>
          <a:latin typeface="+mn-lt"/>
        </a:defRPr>
      </a:lvl6pPr>
      <a:lvl7pPr marL="1841500" indent="-185738" algn="l" rtl="0" fontAlgn="base">
        <a:spcBef>
          <a:spcPct val="0"/>
        </a:spcBef>
        <a:spcAft>
          <a:spcPct val="0"/>
        </a:spcAft>
        <a:buFont typeface="Arial" pitchFamily="34" charset="0"/>
        <a:buChar char="•"/>
        <a:defRPr sz="2000">
          <a:solidFill>
            <a:schemeClr val="folHlink"/>
          </a:solidFill>
          <a:latin typeface="+mn-lt"/>
        </a:defRPr>
      </a:lvl7pPr>
      <a:lvl8pPr marL="2298700" indent="-185738" algn="l" rtl="0" fontAlgn="base">
        <a:spcBef>
          <a:spcPct val="0"/>
        </a:spcBef>
        <a:spcAft>
          <a:spcPct val="0"/>
        </a:spcAft>
        <a:buFont typeface="Arial" pitchFamily="34" charset="0"/>
        <a:buChar char="•"/>
        <a:defRPr sz="2000">
          <a:solidFill>
            <a:schemeClr val="folHlink"/>
          </a:solidFill>
          <a:latin typeface="+mn-lt"/>
        </a:defRPr>
      </a:lvl8pPr>
      <a:lvl9pPr marL="2755900" indent="-185738" algn="l" rtl="0" fontAlgn="base">
        <a:spcBef>
          <a:spcPct val="0"/>
        </a:spcBef>
        <a:spcAft>
          <a:spcPct val="0"/>
        </a:spcAft>
        <a:buFont typeface="Arial" pitchFamily="34" charset="0"/>
        <a:buChar char="•"/>
        <a:defRPr sz="2000">
          <a:solidFill>
            <a:schemeClr val="folHlink"/>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4110" userDrawn="1">
          <p15:clr>
            <a:srgbClr val="F26B43"/>
          </p15:clr>
        </p15:guide>
        <p15:guide id="2" pos="288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2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5.xml"/><Relationship Id="rId1" Type="http://schemas.openxmlformats.org/officeDocument/2006/relationships/slideLayout" Target="../slideLayouts/slideLayout1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6.xml"/><Relationship Id="rId1" Type="http://schemas.openxmlformats.org/officeDocument/2006/relationships/slideLayout" Target="../slideLayouts/slideLayout1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0" name="Rectangle 4"/>
          <p:cNvSpPr>
            <a:spLocks noGrp="1" noChangeArrowheads="1"/>
          </p:cNvSpPr>
          <p:nvPr>
            <p:ph type="ctrTitle"/>
          </p:nvPr>
        </p:nvSpPr>
        <p:spPr>
          <a:xfrm>
            <a:off x="5759449" y="692150"/>
            <a:ext cx="3205037" cy="1470025"/>
          </a:xfrm>
        </p:spPr>
        <p:txBody>
          <a:bodyPr/>
          <a:lstStyle/>
          <a:p>
            <a:r>
              <a:rPr lang="en-GB" sz="2400" dirty="0">
                <a:latin typeface="+mn-lt"/>
              </a:rPr>
              <a:t>ENWL’s updated cost performance under Ofgem’s RIIO-ED1 cost assessment methodology</a:t>
            </a:r>
          </a:p>
        </p:txBody>
      </p:sp>
      <p:sp>
        <p:nvSpPr>
          <p:cNvPr id="19461" name="Rectangle 5"/>
          <p:cNvSpPr>
            <a:spLocks noGrp="1" noChangeArrowheads="1"/>
          </p:cNvSpPr>
          <p:nvPr>
            <p:ph type="subTitle" idx="1"/>
          </p:nvPr>
        </p:nvSpPr>
        <p:spPr>
          <a:xfrm>
            <a:off x="5759450" y="2565400"/>
            <a:ext cx="3205038" cy="2519363"/>
          </a:xfrm>
        </p:spPr>
        <p:txBody>
          <a:bodyPr/>
          <a:lstStyle/>
          <a:p>
            <a:r>
              <a:rPr lang="en-GB" sz="1800" dirty="0">
                <a:latin typeface="+mn-lt"/>
              </a:rPr>
              <a:t>Prepared for </a:t>
            </a:r>
          </a:p>
          <a:p>
            <a:r>
              <a:rPr lang="en-GB" sz="1800" dirty="0">
                <a:latin typeface="+mn-lt"/>
              </a:rPr>
              <a:t>Electricity North West Limited </a:t>
            </a:r>
          </a:p>
          <a:p>
            <a:endParaRPr lang="en-GB" sz="1800" dirty="0">
              <a:latin typeface="+mn-lt"/>
            </a:endParaRPr>
          </a:p>
          <a:p>
            <a:endParaRPr lang="en-GB" sz="1800" dirty="0">
              <a:latin typeface="+mn-lt"/>
            </a:endParaRPr>
          </a:p>
          <a:p>
            <a:endParaRPr lang="en-GB" sz="1800" dirty="0">
              <a:latin typeface="+mn-lt"/>
            </a:endParaRPr>
          </a:p>
          <a:p>
            <a:r>
              <a:rPr lang="en-GB" sz="1800" dirty="0">
                <a:latin typeface="+mn-lt"/>
              </a:rPr>
              <a:t>November 2021</a:t>
            </a:r>
          </a:p>
          <a:p>
            <a:endParaRPr lang="en-GB" dirty="0">
              <a:latin typeface="+mn-lt"/>
            </a:endParaRPr>
          </a:p>
        </p:txBody>
      </p:sp>
      <p:sp>
        <p:nvSpPr>
          <p:cNvPr id="5" name="Footer Placeholder 2">
            <a:extLst>
              <a:ext uri="{FF2B5EF4-FFF2-40B4-BE49-F238E27FC236}">
                <a16:creationId xmlns:a16="http://schemas.microsoft.com/office/drawing/2014/main" id="{97D434E9-DADF-4EF1-AC64-4125A3923D29}"/>
              </a:ext>
            </a:extLst>
          </p:cNvPr>
          <p:cNvSpPr>
            <a:spLocks noGrp="1"/>
          </p:cNvSpPr>
          <p:nvPr>
            <p:ph type="ftr" sz="quarter" idx="3"/>
          </p:nvPr>
        </p:nvSpPr>
        <p:spPr>
          <a:xfrm>
            <a:off x="5759449" y="5663131"/>
            <a:ext cx="1331913" cy="246221"/>
          </a:xfrm>
        </p:spPr>
        <p:txBody>
          <a:bodyPr/>
          <a:lstStyle/>
          <a:p>
            <a:r>
              <a:rPr lang="en-GB" dirty="0"/>
              <a:t>Strictly confidential</a:t>
            </a:r>
          </a:p>
          <a:p>
            <a:r>
              <a:rPr lang="en-GB" dirty="0"/>
              <a:t>© Oxera, 2021.</a:t>
            </a:r>
          </a:p>
        </p:txBody>
      </p:sp>
    </p:spTree>
    <p:extLst>
      <p:ext uri="{BB962C8B-B14F-4D97-AF65-F5344CB8AC3E}">
        <p14:creationId xmlns:p14="http://schemas.microsoft.com/office/powerpoint/2010/main" val="29740473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EB87ED-9A74-478A-AF7A-0AF62D4B956C}"/>
              </a:ext>
            </a:extLst>
          </p:cNvPr>
          <p:cNvSpPr>
            <a:spLocks noGrp="1"/>
          </p:cNvSpPr>
          <p:nvPr>
            <p:ph type="title"/>
          </p:nvPr>
        </p:nvSpPr>
        <p:spPr/>
        <p:txBody>
          <a:bodyPr/>
          <a:lstStyle/>
          <a:p>
            <a:r>
              <a:rPr lang="en-GB" dirty="0"/>
              <a:t>Background</a:t>
            </a:r>
            <a:br>
              <a:rPr lang="en-GB" dirty="0"/>
            </a:br>
            <a:r>
              <a:rPr lang="en-GB" b="0" dirty="0"/>
              <a:t>Ofgem’s pre-modelling regional adjustments to the data</a:t>
            </a:r>
            <a:endParaRPr lang="en-GB" dirty="0"/>
          </a:p>
        </p:txBody>
      </p:sp>
      <p:sp>
        <p:nvSpPr>
          <p:cNvPr id="4" name="Footer Placeholder 3">
            <a:extLst>
              <a:ext uri="{FF2B5EF4-FFF2-40B4-BE49-F238E27FC236}">
                <a16:creationId xmlns:a16="http://schemas.microsoft.com/office/drawing/2014/main" id="{6E8A0013-4BEA-4633-9461-724A2D161DC3}"/>
              </a:ext>
            </a:extLst>
          </p:cNvPr>
          <p:cNvSpPr>
            <a:spLocks noGrp="1"/>
          </p:cNvSpPr>
          <p:nvPr>
            <p:ph type="ftr" sz="quarter" idx="11"/>
          </p:nvPr>
        </p:nvSpPr>
        <p:spPr/>
        <p:txBody>
          <a:bodyPr/>
          <a:lstStyle/>
          <a:p>
            <a:r>
              <a:rPr lang="en-GB" dirty="0"/>
              <a:t>Strictly confidential</a:t>
            </a:r>
          </a:p>
        </p:txBody>
      </p:sp>
      <p:sp>
        <p:nvSpPr>
          <p:cNvPr id="5" name="Slide Number Placeholder 4">
            <a:extLst>
              <a:ext uri="{FF2B5EF4-FFF2-40B4-BE49-F238E27FC236}">
                <a16:creationId xmlns:a16="http://schemas.microsoft.com/office/drawing/2014/main" id="{DB60C867-5C04-4B0A-A3AC-10773A1B500F}"/>
              </a:ext>
            </a:extLst>
          </p:cNvPr>
          <p:cNvSpPr>
            <a:spLocks noGrp="1"/>
          </p:cNvSpPr>
          <p:nvPr>
            <p:ph type="sldNum" sz="quarter" idx="12"/>
          </p:nvPr>
        </p:nvSpPr>
        <p:spPr/>
        <p:txBody>
          <a:bodyPr/>
          <a:lstStyle/>
          <a:p>
            <a:fld id="{C9D05E43-48E8-4592-8BB6-D73E5BFC2A1E}" type="slidenum">
              <a:rPr lang="en-GB" smtClean="0"/>
              <a:pPr/>
              <a:t>10</a:t>
            </a:fld>
            <a:endParaRPr lang="en-GB" dirty="0"/>
          </a:p>
        </p:txBody>
      </p:sp>
      <p:sp>
        <p:nvSpPr>
          <p:cNvPr id="10" name="Content Placeholder 2">
            <a:extLst>
              <a:ext uri="{FF2B5EF4-FFF2-40B4-BE49-F238E27FC236}">
                <a16:creationId xmlns:a16="http://schemas.microsoft.com/office/drawing/2014/main" id="{83ABD0B9-C7C4-47D5-9ADF-3F5D84143C38}"/>
              </a:ext>
            </a:extLst>
          </p:cNvPr>
          <p:cNvSpPr>
            <a:spLocks noGrp="1"/>
          </p:cNvSpPr>
          <p:nvPr>
            <p:ph sz="half" idx="1"/>
          </p:nvPr>
        </p:nvSpPr>
        <p:spPr>
          <a:xfrm>
            <a:off x="369118" y="1714001"/>
            <a:ext cx="4026745" cy="2211453"/>
          </a:xfrm>
          <a:prstGeom prst="roundRect">
            <a:avLst/>
          </a:prstGeom>
          <a:solidFill>
            <a:srgbClr val="A7DAF3"/>
          </a:solidFill>
        </p:spPr>
        <p:txBody>
          <a:bodyPr/>
          <a:lstStyle/>
          <a:p>
            <a:pPr marL="357188" lvl="0" indent="-269875">
              <a:buNone/>
            </a:pPr>
            <a:r>
              <a:rPr lang="en-GB" sz="1600" b="1" dirty="0">
                <a:solidFill>
                  <a:srgbClr val="001E41"/>
                </a:solidFill>
              </a:rPr>
              <a:t>Regional labour costs</a:t>
            </a:r>
          </a:p>
          <a:p>
            <a:pPr marL="269875" indent="-182563">
              <a:spcAft>
                <a:spcPts val="600"/>
              </a:spcAft>
            </a:pPr>
            <a:r>
              <a:rPr lang="en-GB" sz="1400" dirty="0">
                <a:solidFill>
                  <a:srgbClr val="001E41"/>
                </a:solidFill>
              </a:rPr>
              <a:t>real wages (i.e. labour input prices) can differ across regions of GB and are largely exogenous to the DNO</a:t>
            </a:r>
          </a:p>
          <a:p>
            <a:pPr marL="269875" indent="-182563">
              <a:spcAft>
                <a:spcPts val="600"/>
              </a:spcAft>
            </a:pPr>
            <a:r>
              <a:rPr lang="en-GB" sz="1400" dirty="0">
                <a:solidFill>
                  <a:srgbClr val="001E41"/>
                </a:solidFill>
              </a:rPr>
              <a:t>in ED1, Ofgem used the ASHE dataset to calculate a DNO-specific index, assuming that wages differed across three regions: London, South East England, and the rest of GB</a:t>
            </a:r>
          </a:p>
        </p:txBody>
      </p:sp>
      <p:sp>
        <p:nvSpPr>
          <p:cNvPr id="11" name="Content Placeholder 5">
            <a:extLst>
              <a:ext uri="{FF2B5EF4-FFF2-40B4-BE49-F238E27FC236}">
                <a16:creationId xmlns:a16="http://schemas.microsoft.com/office/drawing/2014/main" id="{F9FCC7AA-1AF0-4F18-B7B8-E3D25979DCE0}"/>
              </a:ext>
            </a:extLst>
          </p:cNvPr>
          <p:cNvSpPr txBox="1">
            <a:spLocks/>
          </p:cNvSpPr>
          <p:nvPr/>
        </p:nvSpPr>
        <p:spPr>
          <a:xfrm>
            <a:off x="4577505" y="1714002"/>
            <a:ext cx="4026745" cy="2211451"/>
          </a:xfrm>
          <a:prstGeom prst="roundRect">
            <a:avLst/>
          </a:prstGeom>
          <a:solidFill>
            <a:schemeClr val="bg1">
              <a:lumMod val="95000"/>
            </a:schemeClr>
          </a:solidFill>
        </p:spPr>
        <p:txBody>
          <a:bodyPr/>
          <a:lstStyle>
            <a:lvl1pPr marL="184150" indent="-184150" algn="l" rtl="0" fontAlgn="base">
              <a:spcBef>
                <a:spcPct val="0"/>
              </a:spcBef>
              <a:spcAft>
                <a:spcPct val="0"/>
              </a:spcAft>
              <a:buFont typeface="Arial" pitchFamily="34" charset="0"/>
              <a:buChar char="•"/>
              <a:defRPr sz="2000">
                <a:solidFill>
                  <a:schemeClr val="tx1"/>
                </a:solidFill>
                <a:latin typeface="+mn-lt"/>
                <a:ea typeface="+mn-ea"/>
                <a:cs typeface="+mn-cs"/>
              </a:defRPr>
            </a:lvl1pPr>
            <a:lvl2pPr marL="352425" indent="-166688" algn="l" rtl="0" fontAlgn="base">
              <a:spcBef>
                <a:spcPct val="0"/>
              </a:spcBef>
              <a:spcAft>
                <a:spcPct val="0"/>
              </a:spcAft>
              <a:buFont typeface="Arial" pitchFamily="34" charset="0"/>
              <a:buChar char="•"/>
              <a:defRPr sz="2000">
                <a:solidFill>
                  <a:schemeClr val="folHlink"/>
                </a:solidFill>
                <a:latin typeface="+mn-lt"/>
              </a:defRPr>
            </a:lvl2pPr>
            <a:lvl3pPr marL="533400" indent="-169863" algn="l" rtl="0" fontAlgn="base">
              <a:spcBef>
                <a:spcPct val="0"/>
              </a:spcBef>
              <a:spcAft>
                <a:spcPct val="0"/>
              </a:spcAft>
              <a:buFont typeface="Arial" pitchFamily="34" charset="0"/>
              <a:buChar char="•"/>
              <a:defRPr sz="2000">
                <a:solidFill>
                  <a:schemeClr val="bg2"/>
                </a:solidFill>
                <a:latin typeface="+mn-lt"/>
              </a:defRPr>
            </a:lvl3pPr>
            <a:lvl4pPr marL="727075" indent="-192088" algn="l" rtl="0" fontAlgn="base">
              <a:spcBef>
                <a:spcPct val="0"/>
              </a:spcBef>
              <a:spcAft>
                <a:spcPct val="0"/>
              </a:spcAft>
              <a:buFont typeface="Arial" pitchFamily="34" charset="0"/>
              <a:buChar char="•"/>
              <a:defRPr sz="2000">
                <a:solidFill>
                  <a:schemeClr val="tx1"/>
                </a:solidFill>
                <a:latin typeface="+mn-lt"/>
              </a:defRPr>
            </a:lvl4pPr>
            <a:lvl5pPr marL="927100" indent="-185738" algn="l" rtl="0" fontAlgn="base">
              <a:spcBef>
                <a:spcPct val="0"/>
              </a:spcBef>
              <a:spcAft>
                <a:spcPct val="0"/>
              </a:spcAft>
              <a:buFont typeface="Arial" pitchFamily="34" charset="0"/>
              <a:buChar char="•"/>
              <a:defRPr sz="2000">
                <a:solidFill>
                  <a:schemeClr val="folHlink"/>
                </a:solidFill>
                <a:latin typeface="+mn-lt"/>
              </a:defRPr>
            </a:lvl5pPr>
            <a:lvl6pPr marL="1384300" indent="-185738" algn="l" rtl="0" fontAlgn="base">
              <a:spcBef>
                <a:spcPct val="0"/>
              </a:spcBef>
              <a:spcAft>
                <a:spcPct val="0"/>
              </a:spcAft>
              <a:buFont typeface="Arial" pitchFamily="34" charset="0"/>
              <a:buChar char="•"/>
              <a:defRPr sz="2000">
                <a:solidFill>
                  <a:schemeClr val="folHlink"/>
                </a:solidFill>
                <a:latin typeface="+mn-lt"/>
              </a:defRPr>
            </a:lvl6pPr>
            <a:lvl7pPr marL="1841500" indent="-185738" algn="l" rtl="0" fontAlgn="base">
              <a:spcBef>
                <a:spcPct val="0"/>
              </a:spcBef>
              <a:spcAft>
                <a:spcPct val="0"/>
              </a:spcAft>
              <a:buFont typeface="Arial" pitchFamily="34" charset="0"/>
              <a:buChar char="•"/>
              <a:defRPr sz="2000">
                <a:solidFill>
                  <a:schemeClr val="folHlink"/>
                </a:solidFill>
                <a:latin typeface="+mn-lt"/>
              </a:defRPr>
            </a:lvl7pPr>
            <a:lvl8pPr marL="2298700" indent="-185738" algn="l" rtl="0" fontAlgn="base">
              <a:spcBef>
                <a:spcPct val="0"/>
              </a:spcBef>
              <a:spcAft>
                <a:spcPct val="0"/>
              </a:spcAft>
              <a:buFont typeface="Arial" pitchFamily="34" charset="0"/>
              <a:buChar char="•"/>
              <a:defRPr sz="2000">
                <a:solidFill>
                  <a:schemeClr val="folHlink"/>
                </a:solidFill>
                <a:latin typeface="+mn-lt"/>
              </a:defRPr>
            </a:lvl8pPr>
            <a:lvl9pPr marL="2755900" indent="-185738" algn="l" rtl="0" fontAlgn="base">
              <a:spcBef>
                <a:spcPct val="0"/>
              </a:spcBef>
              <a:spcAft>
                <a:spcPct val="0"/>
              </a:spcAft>
              <a:buFont typeface="Arial" pitchFamily="34" charset="0"/>
              <a:buChar char="•"/>
              <a:defRPr sz="2000">
                <a:solidFill>
                  <a:schemeClr val="folHlink"/>
                </a:solidFill>
                <a:latin typeface="+mn-lt"/>
              </a:defRPr>
            </a:lvl9pPr>
          </a:lstStyle>
          <a:p>
            <a:pPr marL="357188" indent="-269875">
              <a:buFont typeface="Arial" pitchFamily="34" charset="0"/>
              <a:buNone/>
            </a:pPr>
            <a:r>
              <a:rPr lang="en-GB" sz="1600" b="1" kern="0" dirty="0">
                <a:solidFill>
                  <a:srgbClr val="001E41"/>
                </a:solidFill>
              </a:rPr>
              <a:t>Company-specific factors</a:t>
            </a:r>
          </a:p>
          <a:p>
            <a:pPr marL="269875" indent="-182563">
              <a:spcAft>
                <a:spcPts val="600"/>
              </a:spcAft>
            </a:pPr>
            <a:r>
              <a:rPr lang="en-GB" sz="1400" kern="0" dirty="0">
                <a:solidFill>
                  <a:srgbClr val="001E41"/>
                </a:solidFill>
              </a:rPr>
              <a:t>there may be DNO-specific factors that cause its costs to be higher that cannot be sufficiently captured in the econometric modelling</a:t>
            </a:r>
          </a:p>
          <a:p>
            <a:pPr marL="269875" indent="-182563">
              <a:spcAft>
                <a:spcPts val="600"/>
              </a:spcAft>
            </a:pPr>
            <a:r>
              <a:rPr lang="en-GB" sz="1400" kern="0" dirty="0">
                <a:solidFill>
                  <a:srgbClr val="001E41"/>
                </a:solidFill>
              </a:rPr>
              <a:t>Ofgem made adjustments for three DNOs, which largely correlated with density and sparsity</a:t>
            </a:r>
          </a:p>
        </p:txBody>
      </p:sp>
      <p:sp>
        <p:nvSpPr>
          <p:cNvPr id="7" name="Content Placeholder 10">
            <a:extLst>
              <a:ext uri="{FF2B5EF4-FFF2-40B4-BE49-F238E27FC236}">
                <a16:creationId xmlns:a16="http://schemas.microsoft.com/office/drawing/2014/main" id="{22CBACE8-1F4B-4417-A365-D49D28457583}"/>
              </a:ext>
            </a:extLst>
          </p:cNvPr>
          <p:cNvSpPr txBox="1">
            <a:spLocks/>
          </p:cNvSpPr>
          <p:nvPr/>
        </p:nvSpPr>
        <p:spPr>
          <a:xfrm>
            <a:off x="346075" y="3991869"/>
            <a:ext cx="8258175" cy="1152128"/>
          </a:xfrm>
          <a:prstGeom prst="rect">
            <a:avLst/>
          </a:prstGeom>
        </p:spPr>
        <p:txBody>
          <a:bodyPr anchor="t"/>
          <a:lstStyle>
            <a:lvl1pPr marL="184150" indent="-184150" algn="l" rtl="0" fontAlgn="base">
              <a:spcBef>
                <a:spcPct val="0"/>
              </a:spcBef>
              <a:spcAft>
                <a:spcPct val="0"/>
              </a:spcAft>
              <a:buFont typeface="Arial" pitchFamily="34" charset="0"/>
              <a:buChar char="•"/>
              <a:defRPr sz="2000">
                <a:solidFill>
                  <a:schemeClr val="tx1"/>
                </a:solidFill>
                <a:latin typeface="+mn-lt"/>
                <a:ea typeface="+mn-ea"/>
                <a:cs typeface="+mn-cs"/>
              </a:defRPr>
            </a:lvl1pPr>
            <a:lvl2pPr marL="352425" indent="-166688" algn="l" rtl="0" fontAlgn="base">
              <a:spcBef>
                <a:spcPct val="0"/>
              </a:spcBef>
              <a:spcAft>
                <a:spcPct val="0"/>
              </a:spcAft>
              <a:buFont typeface="Arial" pitchFamily="34" charset="0"/>
              <a:buChar char="•"/>
              <a:defRPr sz="2000">
                <a:solidFill>
                  <a:schemeClr val="folHlink"/>
                </a:solidFill>
                <a:latin typeface="+mn-lt"/>
              </a:defRPr>
            </a:lvl2pPr>
            <a:lvl3pPr marL="533400" indent="-169863" algn="l" rtl="0" fontAlgn="base">
              <a:spcBef>
                <a:spcPct val="0"/>
              </a:spcBef>
              <a:spcAft>
                <a:spcPct val="0"/>
              </a:spcAft>
              <a:buFont typeface="Arial" pitchFamily="34" charset="0"/>
              <a:buChar char="•"/>
              <a:defRPr sz="2000">
                <a:solidFill>
                  <a:schemeClr val="bg2"/>
                </a:solidFill>
                <a:latin typeface="+mn-lt"/>
              </a:defRPr>
            </a:lvl3pPr>
            <a:lvl4pPr marL="727075" indent="-192088" algn="l" rtl="0" fontAlgn="base">
              <a:spcBef>
                <a:spcPct val="0"/>
              </a:spcBef>
              <a:spcAft>
                <a:spcPct val="0"/>
              </a:spcAft>
              <a:buFont typeface="Arial" pitchFamily="34" charset="0"/>
              <a:buChar char="•"/>
              <a:defRPr sz="2000">
                <a:solidFill>
                  <a:schemeClr val="tx1"/>
                </a:solidFill>
                <a:latin typeface="+mn-lt"/>
              </a:defRPr>
            </a:lvl4pPr>
            <a:lvl5pPr marL="927100" indent="-185738" algn="l" rtl="0" fontAlgn="base">
              <a:spcBef>
                <a:spcPct val="0"/>
              </a:spcBef>
              <a:spcAft>
                <a:spcPct val="0"/>
              </a:spcAft>
              <a:buFont typeface="Arial" pitchFamily="34" charset="0"/>
              <a:buChar char="•"/>
              <a:defRPr sz="2000">
                <a:solidFill>
                  <a:schemeClr val="folHlink"/>
                </a:solidFill>
                <a:latin typeface="+mn-lt"/>
              </a:defRPr>
            </a:lvl5pPr>
            <a:lvl6pPr marL="1384300" indent="-185738" algn="l" rtl="0" fontAlgn="base">
              <a:spcBef>
                <a:spcPct val="0"/>
              </a:spcBef>
              <a:spcAft>
                <a:spcPct val="0"/>
              </a:spcAft>
              <a:buFont typeface="Arial" pitchFamily="34" charset="0"/>
              <a:buChar char="•"/>
              <a:defRPr sz="2000">
                <a:solidFill>
                  <a:schemeClr val="folHlink"/>
                </a:solidFill>
                <a:latin typeface="+mn-lt"/>
              </a:defRPr>
            </a:lvl6pPr>
            <a:lvl7pPr marL="1841500" indent="-185738" algn="l" rtl="0" fontAlgn="base">
              <a:spcBef>
                <a:spcPct val="0"/>
              </a:spcBef>
              <a:spcAft>
                <a:spcPct val="0"/>
              </a:spcAft>
              <a:buFont typeface="Arial" pitchFamily="34" charset="0"/>
              <a:buChar char="•"/>
              <a:defRPr sz="2000">
                <a:solidFill>
                  <a:schemeClr val="folHlink"/>
                </a:solidFill>
                <a:latin typeface="+mn-lt"/>
              </a:defRPr>
            </a:lvl7pPr>
            <a:lvl8pPr marL="2298700" indent="-185738" algn="l" rtl="0" fontAlgn="base">
              <a:spcBef>
                <a:spcPct val="0"/>
              </a:spcBef>
              <a:spcAft>
                <a:spcPct val="0"/>
              </a:spcAft>
              <a:buFont typeface="Arial" pitchFamily="34" charset="0"/>
              <a:buChar char="•"/>
              <a:defRPr sz="2000">
                <a:solidFill>
                  <a:schemeClr val="folHlink"/>
                </a:solidFill>
                <a:latin typeface="+mn-lt"/>
              </a:defRPr>
            </a:lvl8pPr>
            <a:lvl9pPr marL="2755900" indent="-185738" algn="l" rtl="0" fontAlgn="base">
              <a:spcBef>
                <a:spcPct val="0"/>
              </a:spcBef>
              <a:spcAft>
                <a:spcPct val="0"/>
              </a:spcAft>
              <a:buFont typeface="Arial" pitchFamily="34" charset="0"/>
              <a:buChar char="•"/>
              <a:defRPr sz="2000">
                <a:solidFill>
                  <a:schemeClr val="folHlink"/>
                </a:solidFill>
                <a:latin typeface="+mn-lt"/>
              </a:defRPr>
            </a:lvl9pPr>
          </a:lstStyle>
          <a:p>
            <a:pPr marL="182563" indent="-182563">
              <a:spcBef>
                <a:spcPts val="0"/>
              </a:spcBef>
              <a:spcAft>
                <a:spcPts val="600"/>
              </a:spcAft>
              <a:defRPr/>
            </a:pPr>
            <a:r>
              <a:rPr lang="en-GB" sz="1400" kern="0" dirty="0"/>
              <a:t>Ofgem made pre-modelling adjustments to DNOs’ TOTEX data to reflect differences in labour costs and company-specific factors (collectively ‘regional adjustments’) over and above the factors that were directly included in the model</a:t>
            </a:r>
          </a:p>
          <a:p>
            <a:pPr marL="182563" indent="-182563">
              <a:spcBef>
                <a:spcPts val="0"/>
              </a:spcBef>
              <a:spcAft>
                <a:spcPts val="600"/>
              </a:spcAft>
              <a:defRPr/>
            </a:pPr>
            <a:r>
              <a:rPr lang="en-GB" sz="1400" kern="0" dirty="0"/>
              <a:t>Ofgem made other adjustments to the data, such as excluding cost items outside of the price control, which are not examined in this study</a:t>
            </a:r>
          </a:p>
        </p:txBody>
      </p:sp>
      <p:sp>
        <p:nvSpPr>
          <p:cNvPr id="8" name="TextBox 7">
            <a:extLst>
              <a:ext uri="{FF2B5EF4-FFF2-40B4-BE49-F238E27FC236}">
                <a16:creationId xmlns:a16="http://schemas.microsoft.com/office/drawing/2014/main" id="{268549A7-9A18-4638-A75F-C12AADF9A541}"/>
              </a:ext>
            </a:extLst>
          </p:cNvPr>
          <p:cNvSpPr txBox="1"/>
          <p:nvPr/>
        </p:nvSpPr>
        <p:spPr>
          <a:xfrm>
            <a:off x="346075" y="5330483"/>
            <a:ext cx="8258175" cy="766167"/>
          </a:xfrm>
          <a:prstGeom prst="roundRect">
            <a:avLst/>
          </a:prstGeom>
          <a:solidFill>
            <a:srgbClr val="A7DAF3"/>
          </a:solidFill>
        </p:spPr>
        <p:txBody>
          <a:bodyPr wrap="square" rtlCol="0">
            <a:spAutoFit/>
          </a:bodyPr>
          <a:lstStyle/>
          <a:p>
            <a:pPr algn="ctr"/>
            <a:r>
              <a:rPr lang="en-GB" sz="1300" dirty="0"/>
              <a:t>The regional adjustments in ED1 were taken as given for this project. We note that the use of pre-modelling adjustments may change in ED2, in line with arguments made by some companies at cost assessment working groups and evidence submitted by companies as part of their ED2 business plans. </a:t>
            </a:r>
          </a:p>
        </p:txBody>
      </p:sp>
    </p:spTree>
    <p:extLst>
      <p:ext uri="{BB962C8B-B14F-4D97-AF65-F5344CB8AC3E}">
        <p14:creationId xmlns:p14="http://schemas.microsoft.com/office/powerpoint/2010/main" val="42260124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2065CD-E4E9-4437-92F2-CD59C7962915}"/>
              </a:ext>
            </a:extLst>
          </p:cNvPr>
          <p:cNvSpPr>
            <a:spLocks noGrp="1"/>
          </p:cNvSpPr>
          <p:nvPr>
            <p:ph type="title"/>
          </p:nvPr>
        </p:nvSpPr>
        <p:spPr/>
        <p:txBody>
          <a:bodyPr/>
          <a:lstStyle/>
          <a:p>
            <a:r>
              <a:rPr lang="en-GB" dirty="0"/>
              <a:t>Background</a:t>
            </a:r>
            <a:br>
              <a:rPr lang="en-GB" dirty="0"/>
            </a:br>
            <a:r>
              <a:rPr lang="en-GB" b="0" dirty="0"/>
              <a:t>Additional considerations</a:t>
            </a:r>
            <a:endParaRPr lang="en-GB" dirty="0"/>
          </a:p>
        </p:txBody>
      </p:sp>
      <p:sp>
        <p:nvSpPr>
          <p:cNvPr id="3" name="Content Placeholder 2">
            <a:extLst>
              <a:ext uri="{FF2B5EF4-FFF2-40B4-BE49-F238E27FC236}">
                <a16:creationId xmlns:a16="http://schemas.microsoft.com/office/drawing/2014/main" id="{A04ED862-E694-4F0E-B4BF-B70FB49E2188}"/>
              </a:ext>
            </a:extLst>
          </p:cNvPr>
          <p:cNvSpPr>
            <a:spLocks noGrp="1"/>
          </p:cNvSpPr>
          <p:nvPr>
            <p:ph idx="1"/>
          </p:nvPr>
        </p:nvSpPr>
        <p:spPr>
          <a:xfrm>
            <a:off x="358776" y="1706567"/>
            <a:ext cx="5266169" cy="4033837"/>
          </a:xfrm>
        </p:spPr>
        <p:txBody>
          <a:bodyPr/>
          <a:lstStyle/>
          <a:p>
            <a:pPr marL="360363" indent="-360363">
              <a:spcAft>
                <a:spcPts val="600"/>
              </a:spcAft>
              <a:buFont typeface="+mj-lt"/>
              <a:buAutoNum type="arabicPeriod"/>
            </a:pPr>
            <a:r>
              <a:rPr lang="en-GB" sz="1800" b="1" dirty="0"/>
              <a:t>Data</a:t>
            </a:r>
          </a:p>
          <a:p>
            <a:pPr marL="354013" indent="-265113">
              <a:spcAft>
                <a:spcPts val="300"/>
              </a:spcAft>
            </a:pPr>
            <a:r>
              <a:rPr lang="en-GB" sz="1400" dirty="0"/>
              <a:t>the ‘ENA study’ identified some potential inconsistencies in the data from Cost and Volumes reporting packs, and adjusting the data had a material impact on the cost performance of some DNOs</a:t>
            </a:r>
          </a:p>
          <a:p>
            <a:pPr marL="354013" indent="-354013">
              <a:spcBef>
                <a:spcPts val="0"/>
              </a:spcBef>
              <a:spcAft>
                <a:spcPts val="300"/>
              </a:spcAft>
              <a:buFont typeface="+mj-lt"/>
              <a:buAutoNum type="arabicPeriod" startAt="2"/>
            </a:pPr>
            <a:r>
              <a:rPr lang="en-GB" sz="1800" b="1" dirty="0"/>
              <a:t>Model specification</a:t>
            </a:r>
          </a:p>
          <a:p>
            <a:pPr marL="354013" lvl="0" indent="-265113">
              <a:spcAft>
                <a:spcPts val="300"/>
              </a:spcAft>
            </a:pPr>
            <a:r>
              <a:rPr lang="en-GB" sz="1400" dirty="0">
                <a:solidFill>
                  <a:srgbClr val="001E41"/>
                </a:solidFill>
              </a:rPr>
              <a:t>we focus on Ofgem’s ED1 model specifications and do not undertake any model development or explore alternative estimation approaches</a:t>
            </a:r>
          </a:p>
          <a:p>
            <a:pPr marL="354013" lvl="0" indent="-265113">
              <a:spcAft>
                <a:spcPts val="300"/>
              </a:spcAft>
            </a:pPr>
            <a:r>
              <a:rPr lang="en-GB" sz="1400" dirty="0">
                <a:solidFill>
                  <a:srgbClr val="001E41"/>
                </a:solidFill>
              </a:rPr>
              <a:t>the ENA study identified areas where the ED1 specifications might be insufficient for assessing ED2 expenditure </a:t>
            </a:r>
          </a:p>
          <a:p>
            <a:pPr marL="354013" indent="-354013">
              <a:spcBef>
                <a:spcPts val="0"/>
              </a:spcBef>
              <a:spcAft>
                <a:spcPts val="300"/>
              </a:spcAft>
              <a:buFont typeface="+mj-lt"/>
              <a:buAutoNum type="arabicPeriod" startAt="3"/>
            </a:pPr>
            <a:r>
              <a:rPr lang="en-GB" sz="1800" b="1" dirty="0"/>
              <a:t>Triangulating outcomes</a:t>
            </a:r>
          </a:p>
          <a:p>
            <a:pPr marL="354013" lvl="0" indent="-265113">
              <a:spcAft>
                <a:spcPts val="300"/>
              </a:spcAft>
            </a:pPr>
            <a:r>
              <a:rPr lang="en-GB" sz="1400" dirty="0">
                <a:solidFill>
                  <a:srgbClr val="001E41"/>
                </a:solidFill>
              </a:rPr>
              <a:t>the analysis assesses ENWL’s performance in individual models and does not triangulate across models</a:t>
            </a:r>
          </a:p>
          <a:p>
            <a:pPr marL="354013" lvl="0" indent="-265113">
              <a:spcAft>
                <a:spcPts val="300"/>
              </a:spcAft>
            </a:pPr>
            <a:r>
              <a:rPr lang="en-GB" sz="1400" dirty="0">
                <a:solidFill>
                  <a:srgbClr val="001E41"/>
                </a:solidFill>
              </a:rPr>
              <a:t>as a DNO’s performance could differ across sensible alternative models, triangulation should be considered to assess DNOs’ overall performance</a:t>
            </a:r>
          </a:p>
        </p:txBody>
      </p:sp>
      <p:sp>
        <p:nvSpPr>
          <p:cNvPr id="4" name="Footer Placeholder 3">
            <a:extLst>
              <a:ext uri="{FF2B5EF4-FFF2-40B4-BE49-F238E27FC236}">
                <a16:creationId xmlns:a16="http://schemas.microsoft.com/office/drawing/2014/main" id="{7B08C1A4-135F-43EA-A258-3395E89E8F92}"/>
              </a:ext>
            </a:extLst>
          </p:cNvPr>
          <p:cNvSpPr>
            <a:spLocks noGrp="1"/>
          </p:cNvSpPr>
          <p:nvPr>
            <p:ph type="ftr" sz="quarter" idx="11"/>
          </p:nvPr>
        </p:nvSpPr>
        <p:spPr/>
        <p:txBody>
          <a:bodyPr/>
          <a:lstStyle/>
          <a:p>
            <a:r>
              <a:rPr lang="en-GB" dirty="0"/>
              <a:t>Strictly confidential</a:t>
            </a:r>
          </a:p>
        </p:txBody>
      </p:sp>
      <p:sp>
        <p:nvSpPr>
          <p:cNvPr id="5" name="Slide Number Placeholder 4">
            <a:extLst>
              <a:ext uri="{FF2B5EF4-FFF2-40B4-BE49-F238E27FC236}">
                <a16:creationId xmlns:a16="http://schemas.microsoft.com/office/drawing/2014/main" id="{A6257B09-B2EE-4499-B457-2DE77070BA9C}"/>
              </a:ext>
            </a:extLst>
          </p:cNvPr>
          <p:cNvSpPr>
            <a:spLocks noGrp="1"/>
          </p:cNvSpPr>
          <p:nvPr>
            <p:ph type="sldNum" sz="quarter" idx="12"/>
          </p:nvPr>
        </p:nvSpPr>
        <p:spPr/>
        <p:txBody>
          <a:bodyPr/>
          <a:lstStyle/>
          <a:p>
            <a:fld id="{C9D05E43-48E8-4592-8BB6-D73E5BFC2A1E}" type="slidenum">
              <a:rPr lang="en-GB" smtClean="0"/>
              <a:pPr/>
              <a:t>11</a:t>
            </a:fld>
            <a:endParaRPr lang="en-GB" dirty="0"/>
          </a:p>
        </p:txBody>
      </p:sp>
      <p:sp>
        <p:nvSpPr>
          <p:cNvPr id="11" name="TextBox 10">
            <a:extLst>
              <a:ext uri="{FF2B5EF4-FFF2-40B4-BE49-F238E27FC236}">
                <a16:creationId xmlns:a16="http://schemas.microsoft.com/office/drawing/2014/main" id="{9BD9053A-B1D4-490D-B977-766D3ACF57F8}"/>
              </a:ext>
            </a:extLst>
          </p:cNvPr>
          <p:cNvSpPr txBox="1"/>
          <p:nvPr/>
        </p:nvSpPr>
        <p:spPr>
          <a:xfrm>
            <a:off x="5736719" y="1790679"/>
            <a:ext cx="2929173" cy="4151471"/>
          </a:xfrm>
          <a:prstGeom prst="roundRect">
            <a:avLst/>
          </a:prstGeom>
          <a:solidFill>
            <a:srgbClr val="A7DAF3"/>
          </a:solidFill>
        </p:spPr>
        <p:txBody>
          <a:bodyPr wrap="square" rtlCol="0">
            <a:spAutoFit/>
          </a:bodyPr>
          <a:lstStyle/>
          <a:p>
            <a:pPr>
              <a:spcBef>
                <a:spcPts val="200"/>
              </a:spcBef>
            </a:pPr>
            <a:r>
              <a:rPr lang="en-GB" dirty="0"/>
              <a:t>Oxera undertook a cost-driver analysis on behalf of the Energy Networks Association (the ‘ENA study’) that looked into identifying relevant cost drivers for ED2 including the relevance of the ED1 cost models for assessing ED2 expenditure requirements, and highlighted several areas requiring further work, including: </a:t>
            </a:r>
          </a:p>
          <a:p>
            <a:pPr marL="285750" indent="-285750">
              <a:spcBef>
                <a:spcPts val="200"/>
              </a:spcBef>
              <a:buAutoNum type="romanLcParenBoth"/>
            </a:pPr>
            <a:r>
              <a:rPr lang="en-GB" dirty="0"/>
              <a:t>data collection, validation and standardisation; </a:t>
            </a:r>
          </a:p>
          <a:p>
            <a:pPr marL="285750" indent="-285750">
              <a:spcBef>
                <a:spcPts val="200"/>
              </a:spcBef>
              <a:buAutoNum type="romanLcParenBoth"/>
            </a:pPr>
            <a:r>
              <a:rPr lang="en-GB" dirty="0"/>
              <a:t>application of regional wage and density adjustments; </a:t>
            </a:r>
          </a:p>
          <a:p>
            <a:pPr marL="285750" indent="-285750">
              <a:spcBef>
                <a:spcPts val="200"/>
              </a:spcBef>
              <a:buAutoNum type="romanLcParenBoth"/>
            </a:pPr>
            <a:r>
              <a:rPr lang="en-GB" dirty="0"/>
              <a:t>cost driver construction, model specification and validation of outcomes, and so on. </a:t>
            </a:r>
          </a:p>
          <a:p>
            <a:pPr>
              <a:spcBef>
                <a:spcPts val="200"/>
              </a:spcBef>
            </a:pPr>
            <a:r>
              <a:rPr lang="en-GB" dirty="0"/>
              <a:t>In this output, where appropriate, we comment on the consistency of the insights between the two studies. </a:t>
            </a:r>
          </a:p>
        </p:txBody>
      </p:sp>
    </p:spTree>
    <p:extLst>
      <p:ext uri="{BB962C8B-B14F-4D97-AF65-F5344CB8AC3E}">
        <p14:creationId xmlns:p14="http://schemas.microsoft.com/office/powerpoint/2010/main" val="11338413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bwMode="auto">
          <a:xfrm>
            <a:off x="0" y="368373"/>
            <a:ext cx="8786813" cy="5868122"/>
          </a:xfrm>
          <a:prstGeom prst="rect">
            <a:avLst/>
          </a:prstGeom>
          <a:solidFill>
            <a:srgbClr val="0166B3"/>
          </a:solidFill>
          <a:ln w="9525" cap="flat" cmpd="sng" algn="ctr">
            <a:noFill/>
            <a:prstDash val="solid"/>
            <a:round/>
            <a:headEnd type="none" w="med" len="med"/>
            <a:tailEnd type="none" w="med" len="med"/>
          </a:ln>
          <a:effectLst/>
        </p:spPr>
        <p:txBody>
          <a:bodyPr vert="horz" wrap="square" lIns="72000" tIns="72000" rIns="72000" bIns="72000" numCol="1" rtlCol="0" anchor="t" anchorCtr="0" compatLnSpc="1">
            <a:prstTxWarp prst="textNoShape">
              <a:avLst/>
            </a:prstTxWarp>
            <a:no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GB" sz="1200" b="0" i="0" u="none" strike="noStrike" cap="none" normalizeH="0" baseline="0" dirty="0">
              <a:ln>
                <a:noFill/>
              </a:ln>
              <a:solidFill>
                <a:schemeClr val="tx1"/>
              </a:solidFill>
              <a:effectLst/>
              <a:latin typeface="Arial" pitchFamily="34" charset="0"/>
            </a:endParaRPr>
          </a:p>
        </p:txBody>
      </p:sp>
      <p:pic>
        <p:nvPicPr>
          <p:cNvPr id="11" name="Picture 10"/>
          <p:cNvPicPr>
            <a:picLocks noChangeAspect="1"/>
          </p:cNvPicPr>
          <p:nvPr/>
        </p:nvPicPr>
        <p:blipFill rotWithShape="1">
          <a:blip r:embed="rId3">
            <a:extLst>
              <a:ext uri="{28A0092B-C50C-407E-A947-70E740481C1C}">
                <a14:useLocalDpi xmlns:a14="http://schemas.microsoft.com/office/drawing/2010/main" val="0"/>
              </a:ext>
            </a:extLst>
          </a:blip>
          <a:srcRect l="20151" r="20432"/>
          <a:stretch/>
        </p:blipFill>
        <p:spPr>
          <a:xfrm>
            <a:off x="-43543" y="510916"/>
            <a:ext cx="8831943" cy="5583035"/>
          </a:xfrm>
          <a:prstGeom prst="rect">
            <a:avLst/>
          </a:prstGeom>
        </p:spPr>
      </p:pic>
      <p:sp>
        <p:nvSpPr>
          <p:cNvPr id="15" name="Rectangle 14"/>
          <p:cNvSpPr/>
          <p:nvPr/>
        </p:nvSpPr>
        <p:spPr bwMode="auto">
          <a:xfrm>
            <a:off x="0" y="368373"/>
            <a:ext cx="8786813" cy="5868122"/>
          </a:xfrm>
          <a:prstGeom prst="rect">
            <a:avLst/>
          </a:prstGeom>
          <a:noFill/>
          <a:ln w="9525" cap="flat" cmpd="sng" algn="ctr">
            <a:noFill/>
            <a:prstDash val="solid"/>
            <a:round/>
            <a:headEnd type="none" w="med" len="med"/>
            <a:tailEnd type="none" w="med" len="med"/>
          </a:ln>
          <a:effectLst/>
        </p:spPr>
        <p:txBody>
          <a:bodyPr vert="horz" wrap="square" lIns="396000" tIns="72000" rIns="72000" bIns="360000" numCol="1" rtlCol="0" anchor="b" anchorCtr="0" compatLnSpc="1">
            <a:prstTxWarp prst="textNoShape">
              <a:avLst/>
            </a:prstTxWarp>
            <a:noAutofit/>
          </a:bodyPr>
          <a:lstStyle/>
          <a:p>
            <a:r>
              <a:rPr lang="en-GB" sz="4400" b="1" dirty="0">
                <a:solidFill>
                  <a:schemeClr val="bg1"/>
                </a:solidFill>
              </a:rPr>
              <a:t>3. Top-down TOTEX models</a:t>
            </a:r>
          </a:p>
        </p:txBody>
      </p:sp>
      <p:sp>
        <p:nvSpPr>
          <p:cNvPr id="2" name="Footer Placeholder 1">
            <a:extLst>
              <a:ext uri="{FF2B5EF4-FFF2-40B4-BE49-F238E27FC236}">
                <a16:creationId xmlns:a16="http://schemas.microsoft.com/office/drawing/2014/main" id="{11B5F5EA-0899-4A5F-8403-A58C3C773573}"/>
              </a:ext>
            </a:extLst>
          </p:cNvPr>
          <p:cNvSpPr>
            <a:spLocks noGrp="1"/>
          </p:cNvSpPr>
          <p:nvPr>
            <p:ph type="ftr" sz="quarter" idx="11"/>
          </p:nvPr>
        </p:nvSpPr>
        <p:spPr/>
        <p:txBody>
          <a:bodyPr/>
          <a:lstStyle/>
          <a:p>
            <a:r>
              <a:rPr lang="en-GB" dirty="0"/>
              <a:t>Strictly confidential</a:t>
            </a:r>
          </a:p>
        </p:txBody>
      </p:sp>
      <p:sp>
        <p:nvSpPr>
          <p:cNvPr id="3" name="Slide Number Placeholder 2">
            <a:extLst>
              <a:ext uri="{FF2B5EF4-FFF2-40B4-BE49-F238E27FC236}">
                <a16:creationId xmlns:a16="http://schemas.microsoft.com/office/drawing/2014/main" id="{57D27489-1C25-47B3-94B2-006800D2FB8F}"/>
              </a:ext>
            </a:extLst>
          </p:cNvPr>
          <p:cNvSpPr>
            <a:spLocks noGrp="1"/>
          </p:cNvSpPr>
          <p:nvPr>
            <p:ph type="sldNum" sz="quarter" idx="12"/>
          </p:nvPr>
        </p:nvSpPr>
        <p:spPr/>
        <p:txBody>
          <a:bodyPr/>
          <a:lstStyle/>
          <a:p>
            <a:fld id="{CCD50359-0D07-45DD-80E0-148886BE67CF}" type="slidenum">
              <a:rPr lang="en-GB" smtClean="0"/>
              <a:pPr/>
              <a:t>12</a:t>
            </a:fld>
            <a:endParaRPr lang="en-GB" dirty="0"/>
          </a:p>
        </p:txBody>
      </p:sp>
    </p:spTree>
    <p:extLst>
      <p:ext uri="{BB962C8B-B14F-4D97-AF65-F5344CB8AC3E}">
        <p14:creationId xmlns:p14="http://schemas.microsoft.com/office/powerpoint/2010/main" val="29835089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Table 7">
            <a:extLst>
              <a:ext uri="{FF2B5EF4-FFF2-40B4-BE49-F238E27FC236}">
                <a16:creationId xmlns:a16="http://schemas.microsoft.com/office/drawing/2014/main" id="{EA959A2A-467C-489A-A541-6145131E32EB}"/>
              </a:ext>
            </a:extLst>
          </p:cNvPr>
          <p:cNvGraphicFramePr>
            <a:graphicFrameLocks noGrp="1"/>
          </p:cNvGraphicFramePr>
          <p:nvPr>
            <p:extLst>
              <p:ext uri="{D42A27DB-BD31-4B8C-83A1-F6EECF244321}">
                <p14:modId xmlns:p14="http://schemas.microsoft.com/office/powerpoint/2010/main" val="4115112920"/>
              </p:ext>
            </p:extLst>
          </p:nvPr>
        </p:nvGraphicFramePr>
        <p:xfrm>
          <a:off x="360006" y="1790700"/>
          <a:ext cx="4916842" cy="3840480"/>
        </p:xfrm>
        <a:graphic>
          <a:graphicData uri="http://schemas.openxmlformats.org/drawingml/2006/table">
            <a:tbl>
              <a:tblPr firstRow="1" bandRow="1">
                <a:tableStyleId>{5C22544A-7EE6-4342-B048-85BDC9FD1C3A}</a:tableStyleId>
              </a:tblPr>
              <a:tblGrid>
                <a:gridCol w="1532635">
                  <a:extLst>
                    <a:ext uri="{9D8B030D-6E8A-4147-A177-3AD203B41FA5}">
                      <a16:colId xmlns:a16="http://schemas.microsoft.com/office/drawing/2014/main" val="1728093474"/>
                    </a:ext>
                  </a:extLst>
                </a:gridCol>
                <a:gridCol w="1128069">
                  <a:extLst>
                    <a:ext uri="{9D8B030D-6E8A-4147-A177-3AD203B41FA5}">
                      <a16:colId xmlns:a16="http://schemas.microsoft.com/office/drawing/2014/main" val="1483478412"/>
                    </a:ext>
                  </a:extLst>
                </a:gridCol>
                <a:gridCol w="1128069">
                  <a:extLst>
                    <a:ext uri="{9D8B030D-6E8A-4147-A177-3AD203B41FA5}">
                      <a16:colId xmlns:a16="http://schemas.microsoft.com/office/drawing/2014/main" val="1287790185"/>
                    </a:ext>
                  </a:extLst>
                </a:gridCol>
                <a:gridCol w="1128069">
                  <a:extLst>
                    <a:ext uri="{9D8B030D-6E8A-4147-A177-3AD203B41FA5}">
                      <a16:colId xmlns:a16="http://schemas.microsoft.com/office/drawing/2014/main" val="863729920"/>
                    </a:ext>
                  </a:extLst>
                </a:gridCol>
              </a:tblGrid>
              <a:tr h="393091">
                <a:tc>
                  <a:txBody>
                    <a:bodyPr/>
                    <a:lstStyle/>
                    <a:p>
                      <a:pPr algn="l" fontAlgn="b"/>
                      <a:endParaRPr lang="en-GB" sz="1200" b="0" i="0" u="none" strike="noStrike" dirty="0">
                        <a:effectLst/>
                        <a:latin typeface="Arial" panose="020B0604020202020204" pitchFamily="34" charset="0"/>
                      </a:endParaRPr>
                    </a:p>
                  </a:txBody>
                  <a:tcPr anchor="ctr"/>
                </a:tc>
                <a:tc>
                  <a:txBody>
                    <a:bodyPr/>
                    <a:lstStyle/>
                    <a:p>
                      <a:pPr algn="ctr" fontAlgn="b"/>
                      <a:r>
                        <a:rPr lang="en-GB" sz="1200" b="0" i="0" u="none" strike="noStrike" dirty="0">
                          <a:effectLst/>
                          <a:latin typeface="Arial" panose="020B0604020202020204" pitchFamily="34" charset="0"/>
                        </a:rPr>
                        <a:t>Top-down</a:t>
                      </a:r>
                      <a:br>
                        <a:rPr lang="en-GB" sz="1200" b="0" i="0" u="none" strike="noStrike" dirty="0">
                          <a:effectLst/>
                          <a:latin typeface="Arial" panose="020B0604020202020204" pitchFamily="34" charset="0"/>
                        </a:rPr>
                      </a:br>
                      <a:r>
                        <a:rPr lang="en-GB" sz="1200" b="0" i="0" u="none" strike="noStrike" dirty="0">
                          <a:effectLst/>
                          <a:latin typeface="Arial" panose="020B0604020202020204" pitchFamily="34" charset="0"/>
                        </a:rPr>
                        <a:t>ED1 DD</a:t>
                      </a:r>
                    </a:p>
                  </a:txBody>
                  <a:tcPr anchor="ctr"/>
                </a:tc>
                <a:tc>
                  <a:txBody>
                    <a:bodyPr/>
                    <a:lstStyle/>
                    <a:p>
                      <a:pPr algn="ctr" fontAlgn="b"/>
                      <a:r>
                        <a:rPr lang="en-GB" sz="1200" b="0" i="0" u="none" strike="noStrike" dirty="0">
                          <a:effectLst/>
                          <a:latin typeface="Arial" panose="020B0604020202020204" pitchFamily="34" charset="0"/>
                        </a:rPr>
                        <a:t>Data update (2020)</a:t>
                      </a:r>
                    </a:p>
                  </a:txBody>
                  <a:tcPr anchor="ctr"/>
                </a:tc>
                <a:tc>
                  <a:txBody>
                    <a:bodyPr/>
                    <a:lstStyle/>
                    <a:p>
                      <a:pPr algn="ctr" fontAlgn="b"/>
                      <a:r>
                        <a:rPr lang="en-GB" sz="1200" b="0" i="0" u="none" strike="noStrike" dirty="0">
                          <a:effectLst/>
                          <a:latin typeface="Arial" panose="020B0604020202020204" pitchFamily="34" charset="0"/>
                        </a:rPr>
                        <a:t>Data update (2021)</a:t>
                      </a:r>
                    </a:p>
                  </a:txBody>
                  <a:tcPr anchor="ctr"/>
                </a:tc>
                <a:extLst>
                  <a:ext uri="{0D108BD9-81ED-4DB2-BD59-A6C34878D82A}">
                    <a16:rowId xmlns:a16="http://schemas.microsoft.com/office/drawing/2014/main" val="1876828489"/>
                  </a:ext>
                </a:extLst>
              </a:tr>
              <a:tr h="179628">
                <a:tc>
                  <a:txBody>
                    <a:bodyPr/>
                    <a:lstStyle/>
                    <a:p>
                      <a:pPr algn="l" fontAlgn="b"/>
                      <a:r>
                        <a:rPr lang="en-GB" sz="1000" b="0" i="0" u="none" strike="noStrike" dirty="0">
                          <a:effectLst/>
                          <a:latin typeface="Arial" panose="020B0604020202020204" pitchFamily="34" charset="0"/>
                        </a:rPr>
                        <a:t>MACRO_CSV</a:t>
                      </a:r>
                    </a:p>
                  </a:txBody>
                  <a:tcPr anchor="ctr"/>
                </a:tc>
                <a:tc>
                  <a:txBody>
                    <a:bodyPr/>
                    <a:lstStyle/>
                    <a:p>
                      <a:pPr algn="ctr" fontAlgn="b"/>
                      <a:r>
                        <a:rPr lang="en-GB" sz="1000" b="0" i="0" u="none" strike="noStrike" dirty="0">
                          <a:effectLst/>
                          <a:latin typeface="Arial" panose="020B0604020202020204" pitchFamily="34" charset="0"/>
                        </a:rPr>
                        <a:t>0.810***</a:t>
                      </a:r>
                    </a:p>
                  </a:txBody>
                  <a:tcPr anchor="ctr"/>
                </a:tc>
                <a:tc>
                  <a:txBody>
                    <a:bodyPr/>
                    <a:lstStyle/>
                    <a:p>
                      <a:pPr algn="ctr" fontAlgn="b"/>
                      <a:r>
                        <a:rPr lang="en-GB" sz="1000" b="0" i="0" u="none" strike="noStrike" dirty="0">
                          <a:effectLst/>
                          <a:latin typeface="Arial" panose="020B0604020202020204" pitchFamily="34" charset="0"/>
                        </a:rPr>
                        <a:t>0.795***</a:t>
                      </a:r>
                    </a:p>
                  </a:txBody>
                  <a:tcPr anchor="ctr"/>
                </a:tc>
                <a:tc>
                  <a:txBody>
                    <a:bodyPr/>
                    <a:lstStyle/>
                    <a:p>
                      <a:pPr algn="ctr" fontAlgn="ctr"/>
                      <a:r>
                        <a:rPr lang="en-GB" sz="1000" b="0" i="0" u="none" strike="noStrike" dirty="0">
                          <a:effectLst/>
                          <a:latin typeface="Arial" panose="020B0604020202020204" pitchFamily="34" charset="0"/>
                        </a:rPr>
                        <a:t>0.720***</a:t>
                      </a:r>
                    </a:p>
                  </a:txBody>
                  <a:tcPr marL="9525" marR="9525" marT="9525" marB="0" anchor="ctr"/>
                </a:tc>
                <a:extLst>
                  <a:ext uri="{0D108BD9-81ED-4DB2-BD59-A6C34878D82A}">
                    <a16:rowId xmlns:a16="http://schemas.microsoft.com/office/drawing/2014/main" val="568052763"/>
                  </a:ext>
                </a:extLst>
              </a:tr>
              <a:tr h="179628">
                <a:tc>
                  <a:txBody>
                    <a:bodyPr/>
                    <a:lstStyle/>
                    <a:p>
                      <a:pPr algn="l" fontAlgn="b"/>
                      <a:r>
                        <a:rPr lang="en-GB" sz="1000" b="0" i="0" u="none" strike="noStrike" dirty="0">
                          <a:effectLst/>
                          <a:latin typeface="Arial" panose="020B0604020202020204" pitchFamily="34" charset="0"/>
                        </a:rPr>
                        <a:t>Constant</a:t>
                      </a:r>
                    </a:p>
                  </a:txBody>
                  <a:tcPr anchor="ctr"/>
                </a:tc>
                <a:tc>
                  <a:txBody>
                    <a:bodyPr/>
                    <a:lstStyle/>
                    <a:p>
                      <a:pPr algn="ctr" fontAlgn="b"/>
                      <a:r>
                        <a:rPr lang="en-GB" sz="1000" b="0" i="0" u="none" strike="noStrike" dirty="0">
                          <a:effectLst/>
                          <a:latin typeface="Arial" panose="020B0604020202020204" pitchFamily="34" charset="0"/>
                        </a:rPr>
                        <a:t>23.96***</a:t>
                      </a:r>
                    </a:p>
                  </a:txBody>
                  <a:tcPr anchor="ctr"/>
                </a:tc>
                <a:tc>
                  <a:txBody>
                    <a:bodyPr/>
                    <a:lstStyle/>
                    <a:p>
                      <a:pPr algn="ctr" fontAlgn="b"/>
                      <a:r>
                        <a:rPr lang="en-GB" sz="1000" b="0" i="0" u="none" strike="noStrike" dirty="0">
                          <a:effectLst/>
                          <a:latin typeface="Arial" panose="020B0604020202020204" pitchFamily="34" charset="0"/>
                        </a:rPr>
                        <a:t>25.72***</a:t>
                      </a:r>
                    </a:p>
                  </a:txBody>
                  <a:tcPr anchor="ctr"/>
                </a:tc>
                <a:tc>
                  <a:txBody>
                    <a:bodyPr/>
                    <a:lstStyle/>
                    <a:p>
                      <a:pPr algn="ctr" fontAlgn="ctr"/>
                      <a:r>
                        <a:rPr lang="en-GB" sz="1000" b="0" i="0" u="none" strike="noStrike" dirty="0">
                          <a:effectLst/>
                          <a:latin typeface="Arial" panose="020B0604020202020204" pitchFamily="34" charset="0"/>
                        </a:rPr>
                        <a:t>7.97</a:t>
                      </a:r>
                    </a:p>
                  </a:txBody>
                  <a:tcPr marL="9525" marR="9525" marT="9525" marB="0" anchor="ctr"/>
                </a:tc>
                <a:extLst>
                  <a:ext uri="{0D108BD9-81ED-4DB2-BD59-A6C34878D82A}">
                    <a16:rowId xmlns:a16="http://schemas.microsoft.com/office/drawing/2014/main" val="2621162938"/>
                  </a:ext>
                </a:extLst>
              </a:tr>
              <a:tr h="179628">
                <a:tc>
                  <a:txBody>
                    <a:bodyPr/>
                    <a:lstStyle/>
                    <a:p>
                      <a:pPr algn="l" fontAlgn="b"/>
                      <a:r>
                        <a:rPr lang="en-GB" sz="1000" b="0" i="0" u="none" strike="noStrike" dirty="0">
                          <a:effectLst/>
                          <a:latin typeface="Arial" panose="020B0604020202020204" pitchFamily="34" charset="0"/>
                        </a:rPr>
                        <a:t>Year</a:t>
                      </a:r>
                    </a:p>
                  </a:txBody>
                  <a:tcPr anchor="ctr"/>
                </a:tc>
                <a:tc>
                  <a:txBody>
                    <a:bodyPr/>
                    <a:lstStyle/>
                    <a:p>
                      <a:pPr algn="ctr" fontAlgn="b"/>
                      <a:r>
                        <a:rPr lang="en-GB" sz="1000" b="0" i="0" u="none" strike="noStrike" dirty="0">
                          <a:effectLst/>
                          <a:latin typeface="Arial" panose="020B0604020202020204" pitchFamily="34" charset="0"/>
                        </a:rPr>
                        <a:t>-0.0156***</a:t>
                      </a:r>
                    </a:p>
                  </a:txBody>
                  <a:tcPr anchor="ctr"/>
                </a:tc>
                <a:tc>
                  <a:txBody>
                    <a:bodyPr/>
                    <a:lstStyle/>
                    <a:p>
                      <a:pPr algn="ctr" fontAlgn="b"/>
                      <a:r>
                        <a:rPr lang="en-GB" sz="1000" b="0" i="0" u="none" strike="noStrike" dirty="0">
                          <a:effectLst/>
                          <a:latin typeface="Arial" panose="020B0604020202020204" pitchFamily="34" charset="0"/>
                        </a:rPr>
                        <a:t>-0.0164***</a:t>
                      </a:r>
                    </a:p>
                  </a:txBody>
                  <a:tcPr anchor="ctr"/>
                </a:tc>
                <a:tc>
                  <a:txBody>
                    <a:bodyPr/>
                    <a:lstStyle/>
                    <a:p>
                      <a:pPr algn="ctr" fontAlgn="ctr"/>
                      <a:r>
                        <a:rPr lang="en-GB" sz="1000" b="0" i="0" u="none" strike="noStrike" dirty="0">
                          <a:effectLst/>
                          <a:latin typeface="Arial" panose="020B0604020202020204" pitchFamily="34" charset="0"/>
                        </a:rPr>
                        <a:t>-0.01</a:t>
                      </a:r>
                    </a:p>
                  </a:txBody>
                  <a:tcPr marL="9525" marR="9525" marT="9525" marB="0" anchor="ctr"/>
                </a:tc>
                <a:extLst>
                  <a:ext uri="{0D108BD9-81ED-4DB2-BD59-A6C34878D82A}">
                    <a16:rowId xmlns:a16="http://schemas.microsoft.com/office/drawing/2014/main" val="1725680578"/>
                  </a:ext>
                </a:extLst>
              </a:tr>
              <a:tr h="243342">
                <a:tc>
                  <a:txBody>
                    <a:bodyPr/>
                    <a:lstStyle/>
                    <a:p>
                      <a:pPr algn="l" fontAlgn="b"/>
                      <a:r>
                        <a:rPr lang="en-GB" sz="1000" b="0" i="0" u="none" strike="noStrike" dirty="0">
                          <a:effectLst/>
                          <a:latin typeface="Arial" panose="020B0604020202020204" pitchFamily="34" charset="0"/>
                        </a:rPr>
                        <a:t>Adjusted R-squared</a:t>
                      </a:r>
                    </a:p>
                  </a:txBody>
                  <a:tcPr anchor="ctr"/>
                </a:tc>
                <a:tc>
                  <a:txBody>
                    <a:bodyPr/>
                    <a:lstStyle/>
                    <a:p>
                      <a:pPr algn="ctr" fontAlgn="b"/>
                      <a:r>
                        <a:rPr lang="en-GB" sz="1000" b="0" i="0" u="none" strike="noStrike" dirty="0">
                          <a:effectLst/>
                          <a:latin typeface="Arial" panose="020B0604020202020204" pitchFamily="34" charset="0"/>
                        </a:rPr>
                        <a:t>0.879</a:t>
                      </a:r>
                    </a:p>
                  </a:txBody>
                  <a:tcPr anchor="ctr"/>
                </a:tc>
                <a:tc>
                  <a:txBody>
                    <a:bodyPr/>
                    <a:lstStyle/>
                    <a:p>
                      <a:pPr algn="ctr" fontAlgn="b"/>
                      <a:r>
                        <a:rPr lang="en-GB" sz="1000" b="0" i="0" u="none" strike="noStrike" dirty="0">
                          <a:effectLst/>
                          <a:latin typeface="Arial" panose="020B0604020202020204" pitchFamily="34" charset="0"/>
                        </a:rPr>
                        <a:t>0.828</a:t>
                      </a:r>
                    </a:p>
                  </a:txBody>
                  <a:tcPr anchor="ctr"/>
                </a:tc>
                <a:tc>
                  <a:txBody>
                    <a:bodyPr/>
                    <a:lstStyle/>
                    <a:p>
                      <a:pPr algn="ctr" fontAlgn="ctr"/>
                      <a:r>
                        <a:rPr lang="en-GB" sz="1000" b="0" i="0" u="none" strike="noStrike" dirty="0">
                          <a:effectLst/>
                          <a:latin typeface="Arial" panose="020B0604020202020204" pitchFamily="34" charset="0"/>
                        </a:rPr>
                        <a:t>0.808</a:t>
                      </a:r>
                    </a:p>
                  </a:txBody>
                  <a:tcPr marL="9525" marR="9525" marT="9525" marB="0" anchor="ctr"/>
                </a:tc>
                <a:extLst>
                  <a:ext uri="{0D108BD9-81ED-4DB2-BD59-A6C34878D82A}">
                    <a16:rowId xmlns:a16="http://schemas.microsoft.com/office/drawing/2014/main" val="3561941185"/>
                  </a:ext>
                </a:extLst>
              </a:tr>
              <a:tr h="291896">
                <a:tc>
                  <a:txBody>
                    <a:bodyPr/>
                    <a:lstStyle/>
                    <a:p>
                      <a:pPr algn="l" fontAlgn="b"/>
                      <a:r>
                        <a:rPr lang="en-GB" sz="1000" b="0" i="0" u="none" strike="noStrike" dirty="0">
                          <a:effectLst/>
                          <a:latin typeface="Arial" panose="020B0604020202020204" pitchFamily="34" charset="0"/>
                        </a:rPr>
                        <a:t>Skew/Kurtosis test for normality</a:t>
                      </a:r>
                    </a:p>
                  </a:txBody>
                  <a:tcPr anchor="ctr"/>
                </a:tc>
                <a:tc>
                  <a:txBody>
                    <a:bodyPr/>
                    <a:lstStyle/>
                    <a:p>
                      <a:pPr algn="ctr" fontAlgn="b"/>
                      <a:r>
                        <a:rPr lang="en-GB" sz="1000" b="0" i="0" u="none" strike="noStrike" dirty="0">
                          <a:effectLst/>
                          <a:latin typeface="Arial" panose="020B0604020202020204" pitchFamily="34" charset="0"/>
                        </a:rPr>
                        <a:t>0.08</a:t>
                      </a:r>
                    </a:p>
                  </a:txBody>
                  <a:tcPr anchor="ctr"/>
                </a:tc>
                <a:tc>
                  <a:txBody>
                    <a:bodyPr/>
                    <a:lstStyle/>
                    <a:p>
                      <a:pPr algn="ctr" fontAlgn="b"/>
                      <a:r>
                        <a:rPr lang="en-GB" sz="1000" b="0" i="0" u="none" strike="noStrike" dirty="0">
                          <a:effectLst/>
                          <a:latin typeface="Arial" panose="020B0604020202020204" pitchFamily="34" charset="0"/>
                        </a:rPr>
                        <a:t>0.18</a:t>
                      </a:r>
                    </a:p>
                  </a:txBody>
                  <a:tcPr anchor="ctr"/>
                </a:tc>
                <a:tc>
                  <a:txBody>
                    <a:bodyPr/>
                    <a:lstStyle/>
                    <a:p>
                      <a:pPr algn="ctr" fontAlgn="ctr"/>
                      <a:r>
                        <a:rPr lang="en-GB" sz="1000" b="0" i="0" u="none" strike="noStrike" dirty="0">
                          <a:effectLst/>
                          <a:latin typeface="Arial" panose="020B0604020202020204" pitchFamily="34" charset="0"/>
                        </a:rPr>
                        <a:t>0.22</a:t>
                      </a:r>
                    </a:p>
                  </a:txBody>
                  <a:tcPr marL="9525" marR="9525" marT="9525" marB="0" anchor="ctr"/>
                </a:tc>
                <a:extLst>
                  <a:ext uri="{0D108BD9-81ED-4DB2-BD59-A6C34878D82A}">
                    <a16:rowId xmlns:a16="http://schemas.microsoft.com/office/drawing/2014/main" val="3734242924"/>
                  </a:ext>
                </a:extLst>
              </a:tr>
              <a:tr h="291896">
                <a:tc>
                  <a:txBody>
                    <a:bodyPr/>
                    <a:lstStyle/>
                    <a:p>
                      <a:pPr algn="l" fontAlgn="b"/>
                      <a:r>
                        <a:rPr lang="en-GB" sz="1000" b="0" i="0" u="none" strike="noStrike" dirty="0">
                          <a:effectLst/>
                          <a:latin typeface="Arial" panose="020B0604020202020204" pitchFamily="34" charset="0"/>
                        </a:rPr>
                        <a:t>RESET (functional form)</a:t>
                      </a:r>
                    </a:p>
                  </a:txBody>
                  <a:tcPr anchor="ctr"/>
                </a:tc>
                <a:tc>
                  <a:txBody>
                    <a:bodyPr/>
                    <a:lstStyle/>
                    <a:p>
                      <a:pPr algn="ctr" fontAlgn="b"/>
                      <a:r>
                        <a:rPr lang="en-GB" sz="1000" b="0" i="0" u="none" strike="noStrike" dirty="0">
                          <a:effectLst/>
                          <a:latin typeface="Arial" panose="020B0604020202020204" pitchFamily="34" charset="0"/>
                        </a:rPr>
                        <a:t>0.51</a:t>
                      </a:r>
                    </a:p>
                  </a:txBody>
                  <a:tcPr anchor="ctr"/>
                </a:tc>
                <a:tc>
                  <a:txBody>
                    <a:bodyPr/>
                    <a:lstStyle/>
                    <a:p>
                      <a:pPr algn="ctr" fontAlgn="b"/>
                      <a:r>
                        <a:rPr lang="en-GB" sz="1000" b="0" i="0" u="none" strike="noStrike" dirty="0">
                          <a:effectLst/>
                          <a:latin typeface="Arial" panose="020B0604020202020204" pitchFamily="34" charset="0"/>
                        </a:rPr>
                        <a:t>0.47</a:t>
                      </a:r>
                    </a:p>
                  </a:txBody>
                  <a:tcPr anchor="ctr"/>
                </a:tc>
                <a:tc>
                  <a:txBody>
                    <a:bodyPr/>
                    <a:lstStyle/>
                    <a:p>
                      <a:pPr algn="ctr" fontAlgn="ctr"/>
                      <a:r>
                        <a:rPr lang="en-GB" sz="1000" b="0" i="0" u="none" strike="noStrike" dirty="0">
                          <a:effectLst/>
                          <a:latin typeface="Arial" panose="020B0604020202020204" pitchFamily="34" charset="0"/>
                        </a:rPr>
                        <a:t>0.43</a:t>
                      </a:r>
                    </a:p>
                  </a:txBody>
                  <a:tcPr marL="9525" marR="9525" marT="9525" marB="0" anchor="ctr"/>
                </a:tc>
                <a:extLst>
                  <a:ext uri="{0D108BD9-81ED-4DB2-BD59-A6C34878D82A}">
                    <a16:rowId xmlns:a16="http://schemas.microsoft.com/office/drawing/2014/main" val="1706616303"/>
                  </a:ext>
                </a:extLst>
              </a:tr>
              <a:tr h="243342">
                <a:tc>
                  <a:txBody>
                    <a:bodyPr/>
                    <a:lstStyle/>
                    <a:p>
                      <a:pPr algn="l" fontAlgn="b"/>
                      <a:r>
                        <a:rPr lang="en-GB" sz="1000" b="0" i="0" u="none" strike="noStrike" dirty="0">
                          <a:effectLst/>
                          <a:latin typeface="Arial" panose="020B0604020202020204" pitchFamily="34" charset="0"/>
                        </a:rPr>
                        <a:t>RESET (alternative)</a:t>
                      </a:r>
                    </a:p>
                  </a:txBody>
                  <a:tcPr anchor="ctr"/>
                </a:tc>
                <a:tc>
                  <a:txBody>
                    <a:bodyPr/>
                    <a:lstStyle/>
                    <a:p>
                      <a:pPr algn="ctr" fontAlgn="b"/>
                      <a:r>
                        <a:rPr lang="en-GB" sz="1000" b="0" i="0" u="none" strike="noStrike" dirty="0">
                          <a:effectLst/>
                          <a:latin typeface="Arial" panose="020B0604020202020204" pitchFamily="34" charset="0"/>
                        </a:rPr>
                        <a:t>0.13</a:t>
                      </a:r>
                    </a:p>
                  </a:txBody>
                  <a:tcPr anchor="ctr"/>
                </a:tc>
                <a:tc>
                  <a:txBody>
                    <a:bodyPr/>
                    <a:lstStyle/>
                    <a:p>
                      <a:pPr algn="ctr" fontAlgn="b"/>
                      <a:r>
                        <a:rPr lang="en-GB" sz="1000" b="0" i="0" u="none" strike="noStrike" dirty="0">
                          <a:effectLst/>
                          <a:latin typeface="Arial" panose="020B0604020202020204" pitchFamily="34" charset="0"/>
                        </a:rPr>
                        <a:t>0.55</a:t>
                      </a:r>
                    </a:p>
                  </a:txBody>
                  <a:tcPr anchor="ctr"/>
                </a:tc>
                <a:tc>
                  <a:txBody>
                    <a:bodyPr/>
                    <a:lstStyle/>
                    <a:p>
                      <a:pPr algn="ctr" fontAlgn="ctr"/>
                      <a:r>
                        <a:rPr lang="en-GB" sz="1000" b="0" i="0" u="none" strike="noStrike" dirty="0">
                          <a:effectLst/>
                          <a:latin typeface="Arial" panose="020B0604020202020204" pitchFamily="34" charset="0"/>
                        </a:rPr>
                        <a:t>0.34</a:t>
                      </a:r>
                    </a:p>
                  </a:txBody>
                  <a:tcPr marL="9525" marR="9525" marT="9525" marB="0" anchor="ctr"/>
                </a:tc>
                <a:extLst>
                  <a:ext uri="{0D108BD9-81ED-4DB2-BD59-A6C34878D82A}">
                    <a16:rowId xmlns:a16="http://schemas.microsoft.com/office/drawing/2014/main" val="642999715"/>
                  </a:ext>
                </a:extLst>
              </a:tr>
              <a:tr h="291896">
                <a:tc>
                  <a:txBody>
                    <a:bodyPr/>
                    <a:lstStyle/>
                    <a:p>
                      <a:pPr algn="l" fontAlgn="b"/>
                      <a:r>
                        <a:rPr lang="en-GB" sz="1000" b="0" i="0" u="none" strike="noStrike" dirty="0">
                          <a:effectLst/>
                          <a:latin typeface="Arial" panose="020B0604020202020204" pitchFamily="34" charset="0"/>
                        </a:rPr>
                        <a:t>White Heteroskedasticity</a:t>
                      </a:r>
                    </a:p>
                  </a:txBody>
                  <a:tcPr anchor="ctr"/>
                </a:tc>
                <a:tc>
                  <a:txBody>
                    <a:bodyPr/>
                    <a:lstStyle/>
                    <a:p>
                      <a:pPr algn="ctr" fontAlgn="b"/>
                      <a:r>
                        <a:rPr lang="en-GB" sz="1000" b="0" i="0" u="none" strike="noStrike" dirty="0">
                          <a:effectLst/>
                          <a:latin typeface="Arial" panose="020B0604020202020204" pitchFamily="34" charset="0"/>
                        </a:rPr>
                        <a:t>0.02</a:t>
                      </a:r>
                    </a:p>
                  </a:txBody>
                  <a:tcPr anchor="ctr"/>
                </a:tc>
                <a:tc>
                  <a:txBody>
                    <a:bodyPr/>
                    <a:lstStyle/>
                    <a:p>
                      <a:pPr algn="ctr" fontAlgn="b"/>
                      <a:r>
                        <a:rPr lang="en-GB" sz="1000" b="0" i="0" u="none" strike="noStrike" dirty="0">
                          <a:effectLst/>
                          <a:latin typeface="Arial" panose="020B0604020202020204" pitchFamily="34" charset="0"/>
                        </a:rPr>
                        <a:t>0.05</a:t>
                      </a:r>
                    </a:p>
                  </a:txBody>
                  <a:tcPr anchor="ctr"/>
                </a:tc>
                <a:tc>
                  <a:txBody>
                    <a:bodyPr/>
                    <a:lstStyle/>
                    <a:p>
                      <a:pPr algn="ctr" fontAlgn="ctr"/>
                      <a:r>
                        <a:rPr lang="en-GB" sz="1000" b="0" i="0" u="none" strike="noStrike" dirty="0">
                          <a:effectLst/>
                          <a:latin typeface="Arial" panose="020B0604020202020204" pitchFamily="34" charset="0"/>
                        </a:rPr>
                        <a:t>0.01</a:t>
                      </a:r>
                    </a:p>
                  </a:txBody>
                  <a:tcPr marL="9525" marR="9525" marT="9525" marB="0" anchor="ctr"/>
                </a:tc>
                <a:extLst>
                  <a:ext uri="{0D108BD9-81ED-4DB2-BD59-A6C34878D82A}">
                    <a16:rowId xmlns:a16="http://schemas.microsoft.com/office/drawing/2014/main" val="197746133"/>
                  </a:ext>
                </a:extLst>
              </a:tr>
              <a:tr h="179628">
                <a:tc>
                  <a:txBody>
                    <a:bodyPr/>
                    <a:lstStyle/>
                    <a:p>
                      <a:pPr algn="l" fontAlgn="b"/>
                      <a:r>
                        <a:rPr lang="en-GB" sz="1000" b="0" i="0" u="none" strike="noStrike" dirty="0">
                          <a:effectLst/>
                          <a:latin typeface="Arial" panose="020B0604020202020204" pitchFamily="34" charset="0"/>
                        </a:rPr>
                        <a:t>Pooling (F-test)</a:t>
                      </a:r>
                    </a:p>
                  </a:txBody>
                  <a:tcPr anchor="ctr"/>
                </a:tc>
                <a:tc>
                  <a:txBody>
                    <a:bodyPr/>
                    <a:lstStyle/>
                    <a:p>
                      <a:pPr algn="ctr" fontAlgn="b"/>
                      <a:r>
                        <a:rPr lang="en-GB" sz="1000" b="0" i="0" u="none" strike="noStrike" dirty="0">
                          <a:effectLst/>
                          <a:latin typeface="Arial" panose="020B0604020202020204" pitchFamily="34" charset="0"/>
                        </a:rPr>
                        <a:t>0.94</a:t>
                      </a:r>
                    </a:p>
                  </a:txBody>
                  <a:tcPr anchor="ctr"/>
                </a:tc>
                <a:tc>
                  <a:txBody>
                    <a:bodyPr/>
                    <a:lstStyle/>
                    <a:p>
                      <a:pPr algn="ctr" fontAlgn="b"/>
                      <a:r>
                        <a:rPr lang="en-GB" sz="1000" b="0" i="0" u="none" strike="noStrike" dirty="0">
                          <a:effectLst/>
                          <a:latin typeface="Arial" panose="020B0604020202020204" pitchFamily="34" charset="0"/>
                        </a:rPr>
                        <a:t>0.83</a:t>
                      </a:r>
                    </a:p>
                  </a:txBody>
                  <a:tcPr anchor="ctr"/>
                </a:tc>
                <a:tc>
                  <a:txBody>
                    <a:bodyPr/>
                    <a:lstStyle/>
                    <a:p>
                      <a:pPr algn="ctr" fontAlgn="ctr"/>
                      <a:r>
                        <a:rPr lang="en-GB" sz="1000" b="0" i="0" u="none" strike="noStrike" dirty="0">
                          <a:effectLst/>
                          <a:latin typeface="Arial" panose="020B0604020202020204" pitchFamily="34" charset="0"/>
                        </a:rPr>
                        <a:t>1.00</a:t>
                      </a:r>
                    </a:p>
                  </a:txBody>
                  <a:tcPr marL="9525" marR="9525" marT="9525" marB="0" anchor="ctr"/>
                </a:tc>
                <a:extLst>
                  <a:ext uri="{0D108BD9-81ED-4DB2-BD59-A6C34878D82A}">
                    <a16:rowId xmlns:a16="http://schemas.microsoft.com/office/drawing/2014/main" val="2716246782"/>
                  </a:ext>
                </a:extLst>
              </a:tr>
              <a:tr h="243342">
                <a:tc>
                  <a:txBody>
                    <a:bodyPr/>
                    <a:lstStyle/>
                    <a:p>
                      <a:pPr algn="l" fontAlgn="b"/>
                      <a:r>
                        <a:rPr lang="en-GB" sz="1000" b="0" i="0" u="none" strike="noStrike" dirty="0">
                          <a:effectLst/>
                          <a:latin typeface="Arial" panose="020B0604020202020204" pitchFamily="34" charset="0"/>
                        </a:rPr>
                        <a:t>Breusch-Pagan Test</a:t>
                      </a:r>
                    </a:p>
                  </a:txBody>
                  <a:tcPr anchor="ctr"/>
                </a:tc>
                <a:tc>
                  <a:txBody>
                    <a:bodyPr/>
                    <a:lstStyle/>
                    <a:p>
                      <a:pPr algn="ctr" fontAlgn="b"/>
                      <a:r>
                        <a:rPr lang="en-GB" sz="1000" b="0" i="0" u="none" strike="noStrike" dirty="0">
                          <a:effectLst/>
                          <a:latin typeface="Arial" panose="020B0604020202020204" pitchFamily="34" charset="0"/>
                        </a:rPr>
                        <a:t>0.00</a:t>
                      </a:r>
                    </a:p>
                  </a:txBody>
                  <a:tcPr anchor="ctr"/>
                </a:tc>
                <a:tc>
                  <a:txBody>
                    <a:bodyPr/>
                    <a:lstStyle/>
                    <a:p>
                      <a:pPr algn="ctr" fontAlgn="b"/>
                      <a:r>
                        <a:rPr lang="en-GB" sz="1000" b="0" i="0" u="none" strike="noStrike" dirty="0">
                          <a:effectLst/>
                          <a:latin typeface="Arial" panose="020B0604020202020204" pitchFamily="34" charset="0"/>
                        </a:rPr>
                        <a:t>0.00</a:t>
                      </a:r>
                    </a:p>
                  </a:txBody>
                  <a:tcPr anchor="ctr"/>
                </a:tc>
                <a:tc>
                  <a:txBody>
                    <a:bodyPr/>
                    <a:lstStyle/>
                    <a:p>
                      <a:pPr algn="ctr" fontAlgn="ctr"/>
                      <a:r>
                        <a:rPr lang="en-GB" sz="1000" b="0" i="0" u="none" strike="noStrike" dirty="0">
                          <a:effectLst/>
                          <a:latin typeface="Arial" panose="020B0604020202020204" pitchFamily="34" charset="0"/>
                        </a:rPr>
                        <a:t>0.00</a:t>
                      </a:r>
                    </a:p>
                  </a:txBody>
                  <a:tcPr marL="9525" marR="9525" marT="9525" marB="0" anchor="ctr"/>
                </a:tc>
                <a:extLst>
                  <a:ext uri="{0D108BD9-81ED-4DB2-BD59-A6C34878D82A}">
                    <a16:rowId xmlns:a16="http://schemas.microsoft.com/office/drawing/2014/main" val="133277786"/>
                  </a:ext>
                </a:extLst>
              </a:tr>
              <a:tr h="179628">
                <a:tc>
                  <a:txBody>
                    <a:bodyPr/>
                    <a:lstStyle/>
                    <a:p>
                      <a:pPr algn="l" fontAlgn="b"/>
                      <a:r>
                        <a:rPr lang="en-GB" sz="1000" b="0" i="0" u="none" strike="noStrike" dirty="0">
                          <a:effectLst/>
                          <a:latin typeface="Arial" panose="020B0604020202020204" pitchFamily="34" charset="0"/>
                        </a:rPr>
                        <a:t>Efficiency range</a:t>
                      </a:r>
                    </a:p>
                  </a:txBody>
                  <a:tcPr anchor="ctr"/>
                </a:tc>
                <a:tc>
                  <a:txBody>
                    <a:bodyPr/>
                    <a:lstStyle/>
                    <a:p>
                      <a:pPr algn="ctr" fontAlgn="b"/>
                      <a:r>
                        <a:rPr lang="en-GB" sz="1000" b="0" i="0" u="none" strike="noStrike" dirty="0">
                          <a:effectLst/>
                          <a:latin typeface="Arial" panose="020B0604020202020204" pitchFamily="34" charset="0"/>
                        </a:rPr>
                        <a:t>90–114%</a:t>
                      </a:r>
                    </a:p>
                  </a:txBody>
                  <a:tcPr anchor="ctr"/>
                </a:tc>
                <a:tc>
                  <a:txBody>
                    <a:bodyPr/>
                    <a:lstStyle/>
                    <a:p>
                      <a:pPr algn="ctr" fontAlgn="b"/>
                      <a:r>
                        <a:rPr lang="en-GB" sz="1000" b="0" i="0" u="none" strike="noStrike" dirty="0">
                          <a:effectLst/>
                          <a:latin typeface="Arial" panose="020B0604020202020204" pitchFamily="34" charset="0"/>
                        </a:rPr>
                        <a:t>91–117%</a:t>
                      </a:r>
                    </a:p>
                  </a:txBody>
                  <a:tcPr anchor="ctr"/>
                </a:tc>
                <a:tc>
                  <a:txBody>
                    <a:bodyPr/>
                    <a:lstStyle/>
                    <a:p>
                      <a:pPr algn="ctr" fontAlgn="b"/>
                      <a:r>
                        <a:rPr lang="en-GB" sz="1000" b="0" i="0" u="none" strike="noStrike" dirty="0">
                          <a:effectLst/>
                          <a:latin typeface="Arial" panose="020B0604020202020204" pitchFamily="34" charset="0"/>
                        </a:rPr>
                        <a:t>86–119%</a:t>
                      </a:r>
                    </a:p>
                  </a:txBody>
                  <a:tcPr anchor="ctr"/>
                </a:tc>
                <a:extLst>
                  <a:ext uri="{0D108BD9-81ED-4DB2-BD59-A6C34878D82A}">
                    <a16:rowId xmlns:a16="http://schemas.microsoft.com/office/drawing/2014/main" val="3053142836"/>
                  </a:ext>
                </a:extLst>
              </a:tr>
              <a:tr h="179628">
                <a:tc>
                  <a:txBody>
                    <a:bodyPr/>
                    <a:lstStyle/>
                    <a:p>
                      <a:pPr algn="l" fontAlgn="b"/>
                      <a:r>
                        <a:rPr lang="en-GB" sz="1000" b="0" i="0" u="none" strike="noStrike" dirty="0">
                          <a:effectLst/>
                          <a:latin typeface="Arial" panose="020B0604020202020204" pitchFamily="34" charset="0"/>
                        </a:rPr>
                        <a:t>Upper quartile</a:t>
                      </a:r>
                    </a:p>
                  </a:txBody>
                  <a:tcPr anchor="ctr"/>
                </a:tc>
                <a:tc>
                  <a:txBody>
                    <a:bodyPr/>
                    <a:lstStyle/>
                    <a:p>
                      <a:pPr algn="ctr" fontAlgn="b"/>
                      <a:r>
                        <a:rPr lang="en-GB" sz="1000" b="0" i="0" u="none" strike="noStrike" dirty="0">
                          <a:effectLst/>
                          <a:latin typeface="Arial" panose="020B0604020202020204" pitchFamily="34" charset="0"/>
                        </a:rPr>
                        <a:t>95%</a:t>
                      </a:r>
                    </a:p>
                  </a:txBody>
                  <a:tcPr anchor="ctr"/>
                </a:tc>
                <a:tc>
                  <a:txBody>
                    <a:bodyPr/>
                    <a:lstStyle/>
                    <a:p>
                      <a:pPr algn="ctr" fontAlgn="b"/>
                      <a:r>
                        <a:rPr lang="en-GB" sz="1000" b="0" i="0" u="none" strike="noStrike" dirty="0">
                          <a:effectLst/>
                          <a:latin typeface="Arial" panose="020B0604020202020204" pitchFamily="34" charset="0"/>
                        </a:rPr>
                        <a:t>93%</a:t>
                      </a:r>
                    </a:p>
                  </a:txBody>
                  <a:tcPr anchor="ctr"/>
                </a:tc>
                <a:tc>
                  <a:txBody>
                    <a:bodyPr/>
                    <a:lstStyle/>
                    <a:p>
                      <a:pPr algn="ctr" fontAlgn="b"/>
                      <a:r>
                        <a:rPr lang="en-GB" sz="1000" b="0" i="0" u="none" strike="noStrike" dirty="0">
                          <a:effectLst/>
                          <a:latin typeface="Arial" panose="020B0604020202020204" pitchFamily="34" charset="0"/>
                        </a:rPr>
                        <a:t>93%</a:t>
                      </a:r>
                    </a:p>
                  </a:txBody>
                  <a:tcPr anchor="ctr"/>
                </a:tc>
                <a:extLst>
                  <a:ext uri="{0D108BD9-81ED-4DB2-BD59-A6C34878D82A}">
                    <a16:rowId xmlns:a16="http://schemas.microsoft.com/office/drawing/2014/main" val="3664037684"/>
                  </a:ext>
                </a:extLst>
              </a:tr>
            </a:tbl>
          </a:graphicData>
        </a:graphic>
      </p:graphicFrame>
      <p:sp>
        <p:nvSpPr>
          <p:cNvPr id="4098" name="Rectangle 2"/>
          <p:cNvSpPr>
            <a:spLocks noGrp="1" noChangeArrowheads="1"/>
          </p:cNvSpPr>
          <p:nvPr>
            <p:ph type="title"/>
          </p:nvPr>
        </p:nvSpPr>
        <p:spPr/>
        <p:txBody>
          <a:bodyPr/>
          <a:lstStyle/>
          <a:p>
            <a:r>
              <a:rPr lang="en-GB" dirty="0"/>
              <a:t>Top-down TOTEX models</a:t>
            </a:r>
            <a:br>
              <a:rPr lang="en-GB" dirty="0"/>
            </a:br>
            <a:r>
              <a:rPr lang="en-GB" b="0" dirty="0"/>
              <a:t>Updated econometric models</a:t>
            </a:r>
          </a:p>
        </p:txBody>
      </p:sp>
      <p:sp>
        <p:nvSpPr>
          <p:cNvPr id="9" name="Rounded Rectangular Callout 8">
            <a:extLst>
              <a:ext uri="{FF2B5EF4-FFF2-40B4-BE49-F238E27FC236}">
                <a16:creationId xmlns:a16="http://schemas.microsoft.com/office/drawing/2014/main" id="{A854EA9D-7D25-4532-BDD1-C047FCBFA967}"/>
              </a:ext>
            </a:extLst>
          </p:cNvPr>
          <p:cNvSpPr/>
          <p:nvPr/>
        </p:nvSpPr>
        <p:spPr bwMode="auto">
          <a:xfrm>
            <a:off x="5829300" y="1790700"/>
            <a:ext cx="2774950" cy="798824"/>
          </a:xfrm>
          <a:prstGeom prst="wedgeRoundRectCallout">
            <a:avLst>
              <a:gd name="adj1" fmla="val -74234"/>
              <a:gd name="adj2" fmla="val 23418"/>
              <a:gd name="adj3" fmla="val 16667"/>
            </a:avLst>
          </a:prstGeom>
          <a:solidFill>
            <a:srgbClr val="0066B3"/>
          </a:solidFill>
          <a:ln w="9525" cap="flat" cmpd="sng" algn="ctr">
            <a:noFill/>
            <a:prstDash val="solid"/>
            <a:round/>
            <a:headEnd type="none" w="med" len="med"/>
            <a:tailEnd type="none" w="med" len="med"/>
          </a:ln>
          <a:effectLst/>
        </p:spPr>
        <p:txBody>
          <a:bodyPr vert="horz" wrap="square" lIns="72000" tIns="72000" rIns="72000" bIns="72000" numCol="1" rtlCol="0" anchor="ctr" anchorCtr="0" compatLnSpc="1">
            <a:prstTxWarp prst="textNoShape">
              <a:avLst/>
            </a:prstTxWarp>
            <a:noAutofit/>
          </a:bodyPr>
          <a:lstStyle/>
          <a:p>
            <a:pPr>
              <a:spcBef>
                <a:spcPts val="0"/>
              </a:spcBef>
              <a:spcAft>
                <a:spcPts val="600"/>
              </a:spcAft>
            </a:pPr>
            <a:r>
              <a:rPr lang="en-GB" dirty="0">
                <a:solidFill>
                  <a:schemeClr val="bg1"/>
                </a:solidFill>
              </a:rPr>
              <a:t>The estimated coefficient on the CSV falls further with the latest data update, indicating that economies of scale are more pronounced</a:t>
            </a:r>
          </a:p>
        </p:txBody>
      </p:sp>
      <p:sp>
        <p:nvSpPr>
          <p:cNvPr id="10" name="Rounded Rectangular Callout 8">
            <a:extLst>
              <a:ext uri="{FF2B5EF4-FFF2-40B4-BE49-F238E27FC236}">
                <a16:creationId xmlns:a16="http://schemas.microsoft.com/office/drawing/2014/main" id="{28EF58CD-7EE8-415C-8FDF-32AB745B2193}"/>
              </a:ext>
            </a:extLst>
          </p:cNvPr>
          <p:cNvSpPr/>
          <p:nvPr/>
        </p:nvSpPr>
        <p:spPr bwMode="auto">
          <a:xfrm>
            <a:off x="5829298" y="2708916"/>
            <a:ext cx="2774951" cy="748458"/>
          </a:xfrm>
          <a:prstGeom prst="wedgeRoundRectCallout">
            <a:avLst>
              <a:gd name="adj1" fmla="val -76575"/>
              <a:gd name="adj2" fmla="val 5061"/>
              <a:gd name="adj3" fmla="val 16667"/>
            </a:avLst>
          </a:prstGeom>
          <a:solidFill>
            <a:srgbClr val="0066B3"/>
          </a:solidFill>
          <a:ln w="9525" cap="flat" cmpd="sng" algn="ctr">
            <a:noFill/>
            <a:prstDash val="solid"/>
            <a:round/>
            <a:headEnd type="none" w="med" len="med"/>
            <a:tailEnd type="none" w="med" len="med"/>
          </a:ln>
          <a:effectLst/>
        </p:spPr>
        <p:txBody>
          <a:bodyPr vert="horz" wrap="square" lIns="72000" tIns="72000" rIns="72000" bIns="72000" numCol="1" rtlCol="0" anchor="ctr" anchorCtr="0" compatLnSpc="1">
            <a:prstTxWarp prst="textNoShape">
              <a:avLst/>
            </a:prstTxWarp>
            <a:noAutofit/>
          </a:bodyPr>
          <a:lstStyle/>
          <a:p>
            <a:pPr>
              <a:spcBef>
                <a:spcPts val="0"/>
              </a:spcBef>
              <a:spcAft>
                <a:spcPts val="600"/>
              </a:spcAft>
            </a:pPr>
            <a:r>
              <a:rPr lang="en-GB" dirty="0">
                <a:solidFill>
                  <a:schemeClr val="bg1"/>
                </a:solidFill>
              </a:rPr>
              <a:t>The R2 also falls further, meaning that the model is less able to explain cost variations with the updated data compared to the DD</a:t>
            </a:r>
          </a:p>
        </p:txBody>
      </p:sp>
      <p:sp>
        <p:nvSpPr>
          <p:cNvPr id="12" name="Rounded Rectangular Callout 8">
            <a:extLst>
              <a:ext uri="{FF2B5EF4-FFF2-40B4-BE49-F238E27FC236}">
                <a16:creationId xmlns:a16="http://schemas.microsoft.com/office/drawing/2014/main" id="{A65B8D2F-C8F1-46C0-B76A-0488660E424C}"/>
              </a:ext>
            </a:extLst>
          </p:cNvPr>
          <p:cNvSpPr/>
          <p:nvPr/>
        </p:nvSpPr>
        <p:spPr bwMode="auto">
          <a:xfrm>
            <a:off x="5829298" y="3735091"/>
            <a:ext cx="2774952" cy="561588"/>
          </a:xfrm>
          <a:prstGeom prst="wedgeRoundRectCallout">
            <a:avLst>
              <a:gd name="adj1" fmla="val -74248"/>
              <a:gd name="adj2" fmla="val -32881"/>
              <a:gd name="adj3" fmla="val 16667"/>
            </a:avLst>
          </a:prstGeom>
          <a:solidFill>
            <a:srgbClr val="0066B3"/>
          </a:solidFill>
          <a:ln w="9525" cap="flat" cmpd="sng" algn="ctr">
            <a:noFill/>
            <a:prstDash val="solid"/>
            <a:round/>
            <a:headEnd type="none" w="med" len="med"/>
            <a:tailEnd type="none" w="med" len="med"/>
          </a:ln>
          <a:effectLst/>
        </p:spPr>
        <p:txBody>
          <a:bodyPr vert="horz" wrap="square" lIns="72000" tIns="72000" rIns="72000" bIns="72000" numCol="1" rtlCol="0" anchor="ctr" anchorCtr="0" compatLnSpc="1">
            <a:prstTxWarp prst="textNoShape">
              <a:avLst/>
            </a:prstTxWarp>
            <a:noAutofit/>
          </a:bodyPr>
          <a:lstStyle/>
          <a:p>
            <a:pPr>
              <a:spcBef>
                <a:spcPts val="0"/>
              </a:spcBef>
              <a:spcAft>
                <a:spcPts val="600"/>
              </a:spcAft>
            </a:pPr>
            <a:r>
              <a:rPr lang="en-GB" dirty="0">
                <a:solidFill>
                  <a:schemeClr val="bg1"/>
                </a:solidFill>
              </a:rPr>
              <a:t>The other statistical diagnostics are largely insensitive to the data update</a:t>
            </a:r>
          </a:p>
        </p:txBody>
      </p:sp>
      <p:sp>
        <p:nvSpPr>
          <p:cNvPr id="2" name="Footer Placeholder 1">
            <a:extLst>
              <a:ext uri="{FF2B5EF4-FFF2-40B4-BE49-F238E27FC236}">
                <a16:creationId xmlns:a16="http://schemas.microsoft.com/office/drawing/2014/main" id="{31670BFF-3BB1-40E0-B088-EFB61CD511CE}"/>
              </a:ext>
            </a:extLst>
          </p:cNvPr>
          <p:cNvSpPr>
            <a:spLocks noGrp="1"/>
          </p:cNvSpPr>
          <p:nvPr>
            <p:ph type="ftr" sz="quarter" idx="11"/>
          </p:nvPr>
        </p:nvSpPr>
        <p:spPr/>
        <p:txBody>
          <a:bodyPr/>
          <a:lstStyle/>
          <a:p>
            <a:r>
              <a:rPr lang="en-GB" dirty="0"/>
              <a:t>Strictly confidential</a:t>
            </a:r>
          </a:p>
        </p:txBody>
      </p:sp>
      <p:sp>
        <p:nvSpPr>
          <p:cNvPr id="3" name="Slide Number Placeholder 2">
            <a:extLst>
              <a:ext uri="{FF2B5EF4-FFF2-40B4-BE49-F238E27FC236}">
                <a16:creationId xmlns:a16="http://schemas.microsoft.com/office/drawing/2014/main" id="{636993D2-8EDA-4073-9028-C7B4F6E7C879}"/>
              </a:ext>
            </a:extLst>
          </p:cNvPr>
          <p:cNvSpPr>
            <a:spLocks noGrp="1"/>
          </p:cNvSpPr>
          <p:nvPr>
            <p:ph type="sldNum" sz="quarter" idx="12"/>
          </p:nvPr>
        </p:nvSpPr>
        <p:spPr/>
        <p:txBody>
          <a:bodyPr/>
          <a:lstStyle/>
          <a:p>
            <a:fld id="{C9D05E43-48E8-4592-8BB6-D73E5BFC2A1E}" type="slidenum">
              <a:rPr lang="en-GB" smtClean="0"/>
              <a:pPr/>
              <a:t>13</a:t>
            </a:fld>
            <a:endParaRPr lang="en-GB" dirty="0"/>
          </a:p>
        </p:txBody>
      </p:sp>
      <p:sp>
        <p:nvSpPr>
          <p:cNvPr id="13" name="TextBox 12">
            <a:extLst>
              <a:ext uri="{FF2B5EF4-FFF2-40B4-BE49-F238E27FC236}">
                <a16:creationId xmlns:a16="http://schemas.microsoft.com/office/drawing/2014/main" id="{F7E102F1-829C-478C-BD58-16A990E6BF29}"/>
              </a:ext>
            </a:extLst>
          </p:cNvPr>
          <p:cNvSpPr txBox="1"/>
          <p:nvPr/>
        </p:nvSpPr>
        <p:spPr>
          <a:xfrm>
            <a:off x="5829297" y="4574396"/>
            <a:ext cx="2774953" cy="1532334"/>
          </a:xfrm>
          <a:prstGeom prst="roundRect">
            <a:avLst/>
          </a:prstGeom>
          <a:solidFill>
            <a:srgbClr val="A7DAF3"/>
          </a:solidFill>
        </p:spPr>
        <p:txBody>
          <a:bodyPr wrap="square" rtlCol="0">
            <a:spAutoFit/>
          </a:bodyPr>
          <a:lstStyle/>
          <a:p>
            <a:r>
              <a:rPr lang="en-GB" dirty="0"/>
              <a:t>The results presented here are directionally consistent with what was presented in Oxera’s ED2 cost driver study for the ENA and CEPA’s cost assessment working group presentation i.e. model fit worsens with the new data. </a:t>
            </a:r>
          </a:p>
        </p:txBody>
      </p:sp>
    </p:spTree>
    <p:extLst>
      <p:ext uri="{BB962C8B-B14F-4D97-AF65-F5344CB8AC3E}">
        <p14:creationId xmlns:p14="http://schemas.microsoft.com/office/powerpoint/2010/main" val="21001892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ECA94471-00BB-44E6-A049-0F34D01017D3}"/>
              </a:ext>
            </a:extLst>
          </p:cNvPr>
          <p:cNvPicPr>
            <a:picLocks noChangeAspect="1"/>
          </p:cNvPicPr>
          <p:nvPr/>
        </p:nvPicPr>
        <p:blipFill>
          <a:blip r:embed="rId3"/>
          <a:stretch>
            <a:fillRect/>
          </a:stretch>
        </p:blipFill>
        <p:spPr>
          <a:xfrm>
            <a:off x="671250" y="1753841"/>
            <a:ext cx="5829938" cy="3798667"/>
          </a:xfrm>
          <a:prstGeom prst="rect">
            <a:avLst/>
          </a:prstGeom>
        </p:spPr>
      </p:pic>
      <p:sp>
        <p:nvSpPr>
          <p:cNvPr id="4098" name="Rectangle 2"/>
          <p:cNvSpPr>
            <a:spLocks noGrp="1" noChangeArrowheads="1"/>
          </p:cNvSpPr>
          <p:nvPr>
            <p:ph type="title"/>
          </p:nvPr>
        </p:nvSpPr>
        <p:spPr/>
        <p:txBody>
          <a:bodyPr/>
          <a:lstStyle/>
          <a:p>
            <a:r>
              <a:rPr lang="en-GB" dirty="0"/>
              <a:t>Top-down TOTEX models</a:t>
            </a:r>
            <a:br>
              <a:rPr lang="en-GB" dirty="0"/>
            </a:br>
            <a:r>
              <a:rPr lang="en-GB" b="0" dirty="0"/>
              <a:t>ENWL’s performance with the updated data</a:t>
            </a:r>
            <a:endParaRPr lang="en-GB" sz="2200" b="0" dirty="0"/>
          </a:p>
        </p:txBody>
      </p:sp>
      <p:sp>
        <p:nvSpPr>
          <p:cNvPr id="9" name="TextBox 8">
            <a:extLst>
              <a:ext uri="{FF2B5EF4-FFF2-40B4-BE49-F238E27FC236}">
                <a16:creationId xmlns:a16="http://schemas.microsoft.com/office/drawing/2014/main" id="{75C1D542-9EAC-4EEB-A630-B11041381876}"/>
              </a:ext>
            </a:extLst>
          </p:cNvPr>
          <p:cNvSpPr txBox="1"/>
          <p:nvPr/>
        </p:nvSpPr>
        <p:spPr>
          <a:xfrm>
            <a:off x="6280942" y="1844824"/>
            <a:ext cx="2323308" cy="3508653"/>
          </a:xfrm>
          <a:prstGeom prst="rect">
            <a:avLst/>
          </a:prstGeom>
          <a:noFill/>
        </p:spPr>
        <p:txBody>
          <a:bodyPr wrap="square" rtlCol="0">
            <a:spAutoFit/>
          </a:bodyPr>
          <a:lstStyle/>
          <a:p>
            <a:pPr marL="171450" indent="-171450">
              <a:buFont typeface="Arial" panose="020B0604020202020204" pitchFamily="34" charset="0"/>
              <a:buChar char="•"/>
            </a:pPr>
            <a:r>
              <a:rPr lang="en-GB" dirty="0"/>
              <a:t>ENWL’s ranking reduces from second at slow-track DD to fourth with the new data</a:t>
            </a:r>
          </a:p>
          <a:p>
            <a:pPr marL="171450" indent="-171450">
              <a:buFont typeface="Arial" panose="020B0604020202020204" pitchFamily="34" charset="0"/>
              <a:buChar char="•"/>
            </a:pPr>
            <a:r>
              <a:rPr lang="en-GB" dirty="0"/>
              <a:t>this could be driven by a few factors, including:</a:t>
            </a:r>
          </a:p>
          <a:p>
            <a:pPr marL="355600" lvl="1" indent="-171450">
              <a:buFont typeface="Arial" panose="020B0604020202020204" pitchFamily="34" charset="0"/>
              <a:buChar char="•"/>
            </a:pPr>
            <a:r>
              <a:rPr lang="en-GB" dirty="0">
                <a:solidFill>
                  <a:srgbClr val="0066B3"/>
                </a:solidFill>
              </a:rPr>
              <a:t>scale economies are slightly more pronounced following the update which may penalise ENWL over smaller DNOs</a:t>
            </a:r>
          </a:p>
          <a:p>
            <a:pPr marL="355600" lvl="1" indent="-171450">
              <a:buFont typeface="Arial" panose="020B0604020202020204" pitchFamily="34" charset="0"/>
              <a:buChar char="•"/>
            </a:pPr>
            <a:r>
              <a:rPr lang="en-GB" dirty="0">
                <a:solidFill>
                  <a:srgbClr val="0066B3"/>
                </a:solidFill>
              </a:rPr>
              <a:t>ENWL’s MEAV falls in 2020 leading to a decline in its MACRO_CSV</a:t>
            </a:r>
          </a:p>
          <a:p>
            <a:pPr indent="-273050">
              <a:buFont typeface="Arial" panose="020B0604020202020204" pitchFamily="34" charset="0"/>
              <a:buChar char="•"/>
            </a:pPr>
            <a:endParaRPr lang="en-GB" dirty="0">
              <a:solidFill>
                <a:srgbClr val="0066B3"/>
              </a:solidFill>
            </a:endParaRPr>
          </a:p>
          <a:p>
            <a:pPr marL="355600" lvl="1" indent="-171450">
              <a:buFont typeface="Arial" panose="020B0604020202020204" pitchFamily="34" charset="0"/>
              <a:buChar char="•"/>
            </a:pPr>
            <a:endParaRPr lang="en-GB" dirty="0">
              <a:solidFill>
                <a:srgbClr val="0066B3"/>
              </a:solidFill>
            </a:endParaRPr>
          </a:p>
        </p:txBody>
      </p:sp>
      <p:sp>
        <p:nvSpPr>
          <p:cNvPr id="4" name="TextBox 3">
            <a:extLst>
              <a:ext uri="{FF2B5EF4-FFF2-40B4-BE49-F238E27FC236}">
                <a16:creationId xmlns:a16="http://schemas.microsoft.com/office/drawing/2014/main" id="{55DF2E0F-98A0-4F45-874D-05851C784ABF}"/>
              </a:ext>
            </a:extLst>
          </p:cNvPr>
          <p:cNvSpPr txBox="1"/>
          <p:nvPr/>
        </p:nvSpPr>
        <p:spPr>
          <a:xfrm>
            <a:off x="466801" y="2143500"/>
            <a:ext cx="358775" cy="276999"/>
          </a:xfrm>
          <a:prstGeom prst="rect">
            <a:avLst/>
          </a:prstGeom>
          <a:noFill/>
        </p:spPr>
        <p:txBody>
          <a:bodyPr wrap="square" rtlCol="0" anchor="ctr">
            <a:spAutoFit/>
          </a:bodyPr>
          <a:lstStyle/>
          <a:p>
            <a:pPr algn="ctr"/>
            <a:r>
              <a:rPr lang="en-GB" dirty="0"/>
              <a:t>1</a:t>
            </a:r>
          </a:p>
        </p:txBody>
      </p:sp>
      <p:sp>
        <p:nvSpPr>
          <p:cNvPr id="10" name="TextBox 9">
            <a:extLst>
              <a:ext uri="{FF2B5EF4-FFF2-40B4-BE49-F238E27FC236}">
                <a16:creationId xmlns:a16="http://schemas.microsoft.com/office/drawing/2014/main" id="{A87F55B0-D847-432B-93A6-2E1A1F7FD05E}"/>
              </a:ext>
            </a:extLst>
          </p:cNvPr>
          <p:cNvSpPr txBox="1"/>
          <p:nvPr/>
        </p:nvSpPr>
        <p:spPr>
          <a:xfrm>
            <a:off x="466801" y="2538052"/>
            <a:ext cx="358775" cy="276999"/>
          </a:xfrm>
          <a:prstGeom prst="rect">
            <a:avLst/>
          </a:prstGeom>
          <a:noFill/>
        </p:spPr>
        <p:txBody>
          <a:bodyPr wrap="square" rtlCol="0" anchor="ctr">
            <a:spAutoFit/>
          </a:bodyPr>
          <a:lstStyle/>
          <a:p>
            <a:pPr algn="ctr"/>
            <a:r>
              <a:rPr lang="en-GB" dirty="0"/>
              <a:t>3</a:t>
            </a:r>
          </a:p>
        </p:txBody>
      </p:sp>
      <p:sp>
        <p:nvSpPr>
          <p:cNvPr id="11" name="TextBox 10">
            <a:extLst>
              <a:ext uri="{FF2B5EF4-FFF2-40B4-BE49-F238E27FC236}">
                <a16:creationId xmlns:a16="http://schemas.microsoft.com/office/drawing/2014/main" id="{DE54C837-5BAA-47F7-9233-588D0DF2299B}"/>
              </a:ext>
            </a:extLst>
          </p:cNvPr>
          <p:cNvSpPr txBox="1"/>
          <p:nvPr/>
        </p:nvSpPr>
        <p:spPr>
          <a:xfrm>
            <a:off x="466801" y="2914665"/>
            <a:ext cx="358775" cy="276999"/>
          </a:xfrm>
          <a:prstGeom prst="rect">
            <a:avLst/>
          </a:prstGeom>
          <a:noFill/>
        </p:spPr>
        <p:txBody>
          <a:bodyPr wrap="square" rtlCol="0" anchor="ctr">
            <a:spAutoFit/>
          </a:bodyPr>
          <a:lstStyle/>
          <a:p>
            <a:pPr algn="ctr"/>
            <a:r>
              <a:rPr lang="en-GB" dirty="0"/>
              <a:t>5</a:t>
            </a:r>
          </a:p>
        </p:txBody>
      </p:sp>
      <p:sp>
        <p:nvSpPr>
          <p:cNvPr id="12" name="TextBox 11">
            <a:extLst>
              <a:ext uri="{FF2B5EF4-FFF2-40B4-BE49-F238E27FC236}">
                <a16:creationId xmlns:a16="http://schemas.microsoft.com/office/drawing/2014/main" id="{6A7A9BDF-4593-4F68-9170-CEC7A56E44D8}"/>
              </a:ext>
            </a:extLst>
          </p:cNvPr>
          <p:cNvSpPr txBox="1"/>
          <p:nvPr/>
        </p:nvSpPr>
        <p:spPr>
          <a:xfrm>
            <a:off x="458902" y="3293080"/>
            <a:ext cx="358775" cy="276999"/>
          </a:xfrm>
          <a:prstGeom prst="rect">
            <a:avLst/>
          </a:prstGeom>
          <a:noFill/>
        </p:spPr>
        <p:txBody>
          <a:bodyPr wrap="square" rtlCol="0" anchor="ctr">
            <a:spAutoFit/>
          </a:bodyPr>
          <a:lstStyle/>
          <a:p>
            <a:pPr algn="ctr"/>
            <a:r>
              <a:rPr lang="en-GB" dirty="0"/>
              <a:t>7</a:t>
            </a:r>
          </a:p>
        </p:txBody>
      </p:sp>
      <p:sp>
        <p:nvSpPr>
          <p:cNvPr id="13" name="TextBox 12">
            <a:extLst>
              <a:ext uri="{FF2B5EF4-FFF2-40B4-BE49-F238E27FC236}">
                <a16:creationId xmlns:a16="http://schemas.microsoft.com/office/drawing/2014/main" id="{FEEB4BEC-09A0-48BC-BFF9-CDB26B7F3CA9}"/>
              </a:ext>
            </a:extLst>
          </p:cNvPr>
          <p:cNvSpPr txBox="1"/>
          <p:nvPr/>
        </p:nvSpPr>
        <p:spPr>
          <a:xfrm>
            <a:off x="466801" y="3688096"/>
            <a:ext cx="358775" cy="276999"/>
          </a:xfrm>
          <a:prstGeom prst="rect">
            <a:avLst/>
          </a:prstGeom>
          <a:noFill/>
        </p:spPr>
        <p:txBody>
          <a:bodyPr wrap="square" rtlCol="0" anchor="ctr">
            <a:spAutoFit/>
          </a:bodyPr>
          <a:lstStyle/>
          <a:p>
            <a:pPr algn="ctr"/>
            <a:r>
              <a:rPr lang="en-GB" dirty="0"/>
              <a:t>9</a:t>
            </a:r>
          </a:p>
        </p:txBody>
      </p:sp>
      <p:sp>
        <p:nvSpPr>
          <p:cNvPr id="14" name="TextBox 13">
            <a:extLst>
              <a:ext uri="{FF2B5EF4-FFF2-40B4-BE49-F238E27FC236}">
                <a16:creationId xmlns:a16="http://schemas.microsoft.com/office/drawing/2014/main" id="{AC71927A-5732-481B-AC56-48CEF4D6AB66}"/>
              </a:ext>
            </a:extLst>
          </p:cNvPr>
          <p:cNvSpPr txBox="1"/>
          <p:nvPr/>
        </p:nvSpPr>
        <p:spPr>
          <a:xfrm>
            <a:off x="466801" y="4086958"/>
            <a:ext cx="358775" cy="276999"/>
          </a:xfrm>
          <a:prstGeom prst="rect">
            <a:avLst/>
          </a:prstGeom>
          <a:noFill/>
        </p:spPr>
        <p:txBody>
          <a:bodyPr wrap="square" rtlCol="0" anchor="ctr">
            <a:spAutoFit/>
          </a:bodyPr>
          <a:lstStyle/>
          <a:p>
            <a:pPr algn="ctr"/>
            <a:r>
              <a:rPr lang="en-GB" dirty="0"/>
              <a:t>11</a:t>
            </a:r>
          </a:p>
        </p:txBody>
      </p:sp>
      <p:sp>
        <p:nvSpPr>
          <p:cNvPr id="15" name="TextBox 14">
            <a:extLst>
              <a:ext uri="{FF2B5EF4-FFF2-40B4-BE49-F238E27FC236}">
                <a16:creationId xmlns:a16="http://schemas.microsoft.com/office/drawing/2014/main" id="{E1266042-8E67-47FB-843E-32AF58CCF28D}"/>
              </a:ext>
            </a:extLst>
          </p:cNvPr>
          <p:cNvSpPr txBox="1"/>
          <p:nvPr/>
        </p:nvSpPr>
        <p:spPr>
          <a:xfrm>
            <a:off x="466801" y="4481974"/>
            <a:ext cx="358775" cy="276999"/>
          </a:xfrm>
          <a:prstGeom prst="rect">
            <a:avLst/>
          </a:prstGeom>
          <a:noFill/>
        </p:spPr>
        <p:txBody>
          <a:bodyPr wrap="square" rtlCol="0" anchor="ctr">
            <a:spAutoFit/>
          </a:bodyPr>
          <a:lstStyle/>
          <a:p>
            <a:pPr algn="ctr"/>
            <a:r>
              <a:rPr lang="en-GB" dirty="0"/>
              <a:t>13</a:t>
            </a:r>
          </a:p>
        </p:txBody>
      </p:sp>
      <p:sp>
        <p:nvSpPr>
          <p:cNvPr id="3" name="Footer Placeholder 2">
            <a:extLst>
              <a:ext uri="{FF2B5EF4-FFF2-40B4-BE49-F238E27FC236}">
                <a16:creationId xmlns:a16="http://schemas.microsoft.com/office/drawing/2014/main" id="{B3D8884D-5F5F-42EE-B9FD-E99E039F18F8}"/>
              </a:ext>
            </a:extLst>
          </p:cNvPr>
          <p:cNvSpPr>
            <a:spLocks noGrp="1"/>
          </p:cNvSpPr>
          <p:nvPr>
            <p:ph type="ftr" sz="quarter" idx="11"/>
          </p:nvPr>
        </p:nvSpPr>
        <p:spPr/>
        <p:txBody>
          <a:bodyPr/>
          <a:lstStyle/>
          <a:p>
            <a:r>
              <a:rPr lang="en-GB" dirty="0"/>
              <a:t>Strictly confidential</a:t>
            </a:r>
          </a:p>
        </p:txBody>
      </p:sp>
      <p:sp>
        <p:nvSpPr>
          <p:cNvPr id="8" name="Slide Number Placeholder 7">
            <a:extLst>
              <a:ext uri="{FF2B5EF4-FFF2-40B4-BE49-F238E27FC236}">
                <a16:creationId xmlns:a16="http://schemas.microsoft.com/office/drawing/2014/main" id="{7992CC5B-52D9-4DD5-A60C-B51412FC1446}"/>
              </a:ext>
            </a:extLst>
          </p:cNvPr>
          <p:cNvSpPr>
            <a:spLocks noGrp="1"/>
          </p:cNvSpPr>
          <p:nvPr>
            <p:ph type="sldNum" sz="quarter" idx="12"/>
          </p:nvPr>
        </p:nvSpPr>
        <p:spPr/>
        <p:txBody>
          <a:bodyPr/>
          <a:lstStyle/>
          <a:p>
            <a:fld id="{C9D05E43-48E8-4592-8BB6-D73E5BFC2A1E}" type="slidenum">
              <a:rPr lang="en-GB" smtClean="0"/>
              <a:pPr/>
              <a:t>14</a:t>
            </a:fld>
            <a:endParaRPr lang="en-GB" dirty="0"/>
          </a:p>
        </p:txBody>
      </p:sp>
      <p:sp>
        <p:nvSpPr>
          <p:cNvPr id="7" name="TextBox 6">
            <a:extLst>
              <a:ext uri="{FF2B5EF4-FFF2-40B4-BE49-F238E27FC236}">
                <a16:creationId xmlns:a16="http://schemas.microsoft.com/office/drawing/2014/main" id="{3FD3CC3E-1E02-4468-949E-E9315B9BCE24}"/>
              </a:ext>
            </a:extLst>
          </p:cNvPr>
          <p:cNvSpPr txBox="1"/>
          <p:nvPr/>
        </p:nvSpPr>
        <p:spPr>
          <a:xfrm rot="16200000">
            <a:off x="-853749" y="3549597"/>
            <a:ext cx="2492134" cy="276999"/>
          </a:xfrm>
          <a:prstGeom prst="rect">
            <a:avLst/>
          </a:prstGeom>
          <a:noFill/>
        </p:spPr>
        <p:txBody>
          <a:bodyPr wrap="square" rtlCol="0" anchor="ctr">
            <a:spAutoFit/>
          </a:bodyPr>
          <a:lstStyle/>
          <a:p>
            <a:pPr algn="ctr"/>
            <a:r>
              <a:rPr lang="en-GB" dirty="0"/>
              <a:t>Ranking</a:t>
            </a:r>
          </a:p>
        </p:txBody>
      </p:sp>
      <p:sp>
        <p:nvSpPr>
          <p:cNvPr id="21" name="Rectangle 20">
            <a:extLst>
              <a:ext uri="{FF2B5EF4-FFF2-40B4-BE49-F238E27FC236}">
                <a16:creationId xmlns:a16="http://schemas.microsoft.com/office/drawing/2014/main" id="{A3EDA0AC-78B3-4442-BDCD-846C4EC80685}"/>
              </a:ext>
            </a:extLst>
          </p:cNvPr>
          <p:cNvSpPr/>
          <p:nvPr/>
        </p:nvSpPr>
        <p:spPr bwMode="auto">
          <a:xfrm>
            <a:off x="862594" y="5058162"/>
            <a:ext cx="1086280" cy="124370"/>
          </a:xfrm>
          <a:prstGeom prst="rect">
            <a:avLst/>
          </a:prstGeom>
          <a:solidFill>
            <a:schemeClr val="bg1"/>
          </a:solidFill>
          <a:ln w="9525" cap="flat" cmpd="sng" algn="ctr">
            <a:noFill/>
            <a:prstDash val="solid"/>
            <a:round/>
            <a:headEnd type="none" w="med" len="med"/>
            <a:tailEnd type="none" w="med" len="med"/>
          </a:ln>
          <a:effectLst/>
        </p:spPr>
        <p:txBody>
          <a:bodyPr vert="horz" wrap="square" lIns="72000" tIns="72000" rIns="72000" bIns="72000" numCol="1" rtlCol="0" anchor="t" anchorCtr="0" compatLnSpc="1">
            <a:prstTxWarp prst="textNoShape">
              <a:avLst/>
            </a:prstTxWarp>
            <a:no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GB" sz="1200" b="0" i="0" u="none" strike="noStrike" cap="none" normalizeH="0" baseline="0" dirty="0">
              <a:ln>
                <a:noFill/>
              </a:ln>
              <a:solidFill>
                <a:schemeClr val="tx1"/>
              </a:solidFill>
              <a:effectLst/>
              <a:latin typeface="Arial" pitchFamily="34" charset="0"/>
            </a:endParaRPr>
          </a:p>
        </p:txBody>
      </p:sp>
      <p:sp>
        <p:nvSpPr>
          <p:cNvPr id="23" name="Rectangle 22">
            <a:extLst>
              <a:ext uri="{FF2B5EF4-FFF2-40B4-BE49-F238E27FC236}">
                <a16:creationId xmlns:a16="http://schemas.microsoft.com/office/drawing/2014/main" id="{F6BB7D35-9858-49F4-9ACF-9B3FCC834182}"/>
              </a:ext>
            </a:extLst>
          </p:cNvPr>
          <p:cNvSpPr/>
          <p:nvPr/>
        </p:nvSpPr>
        <p:spPr bwMode="auto">
          <a:xfrm>
            <a:off x="2456873" y="5044439"/>
            <a:ext cx="3936307" cy="124371"/>
          </a:xfrm>
          <a:prstGeom prst="rect">
            <a:avLst/>
          </a:prstGeom>
          <a:solidFill>
            <a:schemeClr val="bg1"/>
          </a:solidFill>
          <a:ln w="9525" cap="flat" cmpd="sng" algn="ctr">
            <a:noFill/>
            <a:prstDash val="solid"/>
            <a:round/>
            <a:headEnd type="none" w="med" len="med"/>
            <a:tailEnd type="none" w="med" len="med"/>
          </a:ln>
          <a:effectLst/>
        </p:spPr>
        <p:txBody>
          <a:bodyPr vert="horz" wrap="square" lIns="72000" tIns="72000" rIns="72000" bIns="72000" numCol="1" rtlCol="0" anchor="t" anchorCtr="0" compatLnSpc="1">
            <a:prstTxWarp prst="textNoShape">
              <a:avLst/>
            </a:prstTxWarp>
            <a:no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GB" sz="1200" b="0" i="0" u="none" strike="noStrike" cap="none" normalizeH="0" baseline="0" dirty="0">
              <a:ln>
                <a:noFill/>
              </a:ln>
              <a:solidFill>
                <a:schemeClr val="tx1"/>
              </a:solidFill>
              <a:effectLst/>
              <a:latin typeface="Arial" pitchFamily="34" charset="0"/>
            </a:endParaRPr>
          </a:p>
        </p:txBody>
      </p:sp>
      <p:sp>
        <p:nvSpPr>
          <p:cNvPr id="6" name="TextBox 5">
            <a:extLst>
              <a:ext uri="{FF2B5EF4-FFF2-40B4-BE49-F238E27FC236}">
                <a16:creationId xmlns:a16="http://schemas.microsoft.com/office/drawing/2014/main" id="{5D21BE90-1E16-4793-9BFE-9E836688B456}"/>
              </a:ext>
            </a:extLst>
          </p:cNvPr>
          <p:cNvSpPr txBox="1"/>
          <p:nvPr/>
        </p:nvSpPr>
        <p:spPr>
          <a:xfrm>
            <a:off x="530819" y="5527688"/>
            <a:ext cx="5970369" cy="646331"/>
          </a:xfrm>
          <a:prstGeom prst="rect">
            <a:avLst/>
          </a:prstGeom>
          <a:noFill/>
        </p:spPr>
        <p:txBody>
          <a:bodyPr wrap="square" rtlCol="0">
            <a:spAutoFit/>
          </a:bodyPr>
          <a:lstStyle/>
          <a:p>
            <a:r>
              <a:rPr lang="en-GB" sz="900" dirty="0"/>
              <a:t>Note: Efficiency is assessed over the ED1 outturn period (2016–21). Efficiency scores are estimated before reversing the pre-modelling adjustments, in line with the approach taken at ED1. See Ofgem (2014), ‘RIIO-ED1: Final determinations for the </a:t>
            </a:r>
            <a:r>
              <a:rPr lang="en-GB" sz="900" dirty="0" err="1"/>
              <a:t>slowtrack</a:t>
            </a:r>
            <a:r>
              <a:rPr lang="en-GB" sz="900" dirty="0"/>
              <a:t> electricity distribution companies Business plan expenditure assessment’, November, Figure 3.1.</a:t>
            </a:r>
          </a:p>
        </p:txBody>
      </p:sp>
    </p:spTree>
    <p:extLst>
      <p:ext uri="{BB962C8B-B14F-4D97-AF65-F5344CB8AC3E}">
        <p14:creationId xmlns:p14="http://schemas.microsoft.com/office/powerpoint/2010/main" val="42765326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r>
              <a:rPr lang="en-GB" dirty="0"/>
              <a:t>Top-down TOTEX models</a:t>
            </a:r>
            <a:br>
              <a:rPr lang="en-GB" dirty="0"/>
            </a:br>
            <a:r>
              <a:rPr lang="en-GB" b="0" dirty="0"/>
              <a:t>ENWL’s performance in additional sensitivities</a:t>
            </a:r>
            <a:endParaRPr lang="en-GB" sz="2200" dirty="0"/>
          </a:p>
        </p:txBody>
      </p:sp>
      <p:graphicFrame>
        <p:nvGraphicFramePr>
          <p:cNvPr id="4" name="Table 3">
            <a:extLst>
              <a:ext uri="{FF2B5EF4-FFF2-40B4-BE49-F238E27FC236}">
                <a16:creationId xmlns:a16="http://schemas.microsoft.com/office/drawing/2014/main" id="{68AEC13E-8B6F-47AC-A19B-E08C8E111456}"/>
              </a:ext>
            </a:extLst>
          </p:cNvPr>
          <p:cNvGraphicFramePr>
            <a:graphicFrameLocks noGrp="1"/>
          </p:cNvGraphicFramePr>
          <p:nvPr>
            <p:extLst>
              <p:ext uri="{D42A27DB-BD31-4B8C-83A1-F6EECF244321}">
                <p14:modId xmlns:p14="http://schemas.microsoft.com/office/powerpoint/2010/main" val="442714045"/>
              </p:ext>
            </p:extLst>
          </p:nvPr>
        </p:nvGraphicFramePr>
        <p:xfrm>
          <a:off x="346074" y="1775362"/>
          <a:ext cx="5315815" cy="2605334"/>
        </p:xfrm>
        <a:graphic>
          <a:graphicData uri="http://schemas.openxmlformats.org/drawingml/2006/table">
            <a:tbl>
              <a:tblPr firstRow="1" bandRow="1">
                <a:tableStyleId>{5FD0F851-EC5A-4D38-B0AD-8093EC10F338}</a:tableStyleId>
              </a:tblPr>
              <a:tblGrid>
                <a:gridCol w="1076326">
                  <a:extLst>
                    <a:ext uri="{9D8B030D-6E8A-4147-A177-3AD203B41FA5}">
                      <a16:colId xmlns:a16="http://schemas.microsoft.com/office/drawing/2014/main" val="45341063"/>
                    </a:ext>
                  </a:extLst>
                </a:gridCol>
                <a:gridCol w="1440873">
                  <a:extLst>
                    <a:ext uri="{9D8B030D-6E8A-4147-A177-3AD203B41FA5}">
                      <a16:colId xmlns:a16="http://schemas.microsoft.com/office/drawing/2014/main" val="1006113467"/>
                    </a:ext>
                  </a:extLst>
                </a:gridCol>
                <a:gridCol w="932872">
                  <a:extLst>
                    <a:ext uri="{9D8B030D-6E8A-4147-A177-3AD203B41FA5}">
                      <a16:colId xmlns:a16="http://schemas.microsoft.com/office/drawing/2014/main" val="3770241562"/>
                    </a:ext>
                  </a:extLst>
                </a:gridCol>
                <a:gridCol w="932872">
                  <a:extLst>
                    <a:ext uri="{9D8B030D-6E8A-4147-A177-3AD203B41FA5}">
                      <a16:colId xmlns:a16="http://schemas.microsoft.com/office/drawing/2014/main" val="4136236444"/>
                    </a:ext>
                  </a:extLst>
                </a:gridCol>
                <a:gridCol w="932872">
                  <a:extLst>
                    <a:ext uri="{9D8B030D-6E8A-4147-A177-3AD203B41FA5}">
                      <a16:colId xmlns:a16="http://schemas.microsoft.com/office/drawing/2014/main" val="4144654414"/>
                    </a:ext>
                  </a:extLst>
                </a:gridCol>
              </a:tblGrid>
              <a:tr h="776534">
                <a:tc>
                  <a:txBody>
                    <a:bodyPr/>
                    <a:lstStyle/>
                    <a:p>
                      <a:pPr algn="l" fontAlgn="b"/>
                      <a:r>
                        <a:rPr lang="en-GB" sz="1200" u="none" strike="noStrike" dirty="0">
                          <a:effectLst/>
                        </a:rPr>
                        <a:t>Time period</a:t>
                      </a:r>
                      <a:endParaRPr lang="en-GB" sz="1200" b="1" i="0" u="none" strike="noStrike" dirty="0">
                        <a:effectLst/>
                        <a:latin typeface="Arial" panose="020B0604020202020204" pitchFamily="34" charset="0"/>
                      </a:endParaRPr>
                    </a:p>
                  </a:txBody>
                  <a:tcPr anchor="ctr"/>
                </a:tc>
                <a:tc>
                  <a:txBody>
                    <a:bodyPr/>
                    <a:lstStyle/>
                    <a:p>
                      <a:pPr algn="ctr" fontAlgn="b"/>
                      <a:r>
                        <a:rPr lang="en-GB" sz="1200" b="1" i="0" u="none" strike="noStrike" dirty="0">
                          <a:effectLst/>
                          <a:latin typeface="Arial" panose="020B0604020202020204" pitchFamily="34" charset="0"/>
                        </a:rPr>
                        <a:t>Regional adjustments</a:t>
                      </a:r>
                    </a:p>
                  </a:txBody>
                  <a:tcPr anchor="ctr"/>
                </a:tc>
                <a:tc>
                  <a:txBody>
                    <a:bodyPr/>
                    <a:lstStyle/>
                    <a:p>
                      <a:pPr algn="ctr" fontAlgn="b"/>
                      <a:r>
                        <a:rPr lang="en-GB" sz="1200" u="none" strike="noStrike" dirty="0">
                          <a:effectLst/>
                        </a:rPr>
                        <a:t>Ranking</a:t>
                      </a:r>
                      <a:endParaRPr lang="en-GB" sz="1200" b="1" i="0" u="none" strike="noStrike" dirty="0">
                        <a:effectLst/>
                        <a:latin typeface="Arial" panose="020B0604020202020204" pitchFamily="34" charset="0"/>
                      </a:endParaRPr>
                    </a:p>
                  </a:txBody>
                  <a:tcPr anchor="ctr"/>
                </a:tc>
                <a:tc>
                  <a:txBody>
                    <a:bodyPr/>
                    <a:lstStyle/>
                    <a:p>
                      <a:pPr algn="ctr" fontAlgn="b"/>
                      <a:r>
                        <a:rPr lang="en-GB" sz="1200" u="none" strike="noStrike" dirty="0">
                          <a:effectLst/>
                        </a:rPr>
                        <a:t>Efficiency</a:t>
                      </a:r>
                      <a:endParaRPr lang="en-GB" sz="1200" b="1" i="0" u="none" strike="noStrike" dirty="0">
                        <a:effectLst/>
                        <a:latin typeface="Arial" panose="020B0604020202020204" pitchFamily="34" charset="0"/>
                      </a:endParaRPr>
                    </a:p>
                  </a:txBody>
                  <a:tcPr anchor="ctr"/>
                </a:tc>
                <a:tc>
                  <a:txBody>
                    <a:bodyPr/>
                    <a:lstStyle/>
                    <a:p>
                      <a:pPr algn="ctr" fontAlgn="b"/>
                      <a:r>
                        <a:rPr lang="en-GB" sz="1200" u="none" strike="noStrike" dirty="0">
                          <a:effectLst/>
                        </a:rPr>
                        <a:t>UQ Efficiency</a:t>
                      </a:r>
                      <a:endParaRPr lang="en-GB" sz="1200" b="1" i="0" u="none" strike="noStrike" dirty="0">
                        <a:effectLst/>
                        <a:latin typeface="Arial" panose="020B0604020202020204" pitchFamily="34" charset="0"/>
                      </a:endParaRPr>
                    </a:p>
                  </a:txBody>
                  <a:tcPr anchor="ctr"/>
                </a:tc>
                <a:extLst>
                  <a:ext uri="{0D108BD9-81ED-4DB2-BD59-A6C34878D82A}">
                    <a16:rowId xmlns:a16="http://schemas.microsoft.com/office/drawing/2014/main" val="1368454435"/>
                  </a:ext>
                </a:extLst>
              </a:tr>
              <a:tr h="304769">
                <a:tc>
                  <a:txBody>
                    <a:bodyPr/>
                    <a:lstStyle/>
                    <a:p>
                      <a:pPr algn="l" fontAlgn="b"/>
                      <a:r>
                        <a:rPr lang="en-GB" sz="1200" u="none" strike="noStrike" dirty="0">
                          <a:effectLst/>
                        </a:rPr>
                        <a:t>ED1 outturn (2016–21)</a:t>
                      </a:r>
                      <a:endParaRPr lang="en-GB" sz="1200" b="0" i="0" u="none" strike="noStrike" dirty="0">
                        <a:effectLst/>
                        <a:latin typeface="Arial" panose="020B0604020202020204" pitchFamily="34" charset="0"/>
                      </a:endParaRPr>
                    </a:p>
                  </a:txBody>
                  <a:tcPr anchor="ctr"/>
                </a:tc>
                <a:tc>
                  <a:txBody>
                    <a:bodyPr/>
                    <a:lstStyle/>
                    <a:p>
                      <a:pPr algn="ctr" fontAlgn="b"/>
                      <a:r>
                        <a:rPr lang="en-GB" sz="1200" b="0" i="0" u="none" strike="noStrike" dirty="0">
                          <a:effectLst/>
                          <a:latin typeface="Arial" panose="020B0604020202020204" pitchFamily="34" charset="0"/>
                        </a:rPr>
                        <a:t>With adjustments</a:t>
                      </a:r>
                    </a:p>
                  </a:txBody>
                  <a:tcPr anchor="ctr"/>
                </a:tc>
                <a:tc>
                  <a:txBody>
                    <a:bodyPr/>
                    <a:lstStyle/>
                    <a:p>
                      <a:pPr algn="ctr" fontAlgn="b"/>
                      <a:r>
                        <a:rPr lang="en-GB" sz="1200" b="0" i="0" u="none" strike="noStrike" dirty="0">
                          <a:effectLst/>
                          <a:latin typeface="Arial" panose="020B0604020202020204" pitchFamily="34" charset="0"/>
                        </a:rPr>
                        <a:t>4</a:t>
                      </a:r>
                    </a:p>
                  </a:txBody>
                  <a:tcPr anchor="ctr"/>
                </a:tc>
                <a:tc>
                  <a:txBody>
                    <a:bodyPr/>
                    <a:lstStyle/>
                    <a:p>
                      <a:pPr algn="ctr" fontAlgn="b"/>
                      <a:r>
                        <a:rPr lang="en-GB" sz="1200" u="none" strike="noStrike" dirty="0">
                          <a:effectLst/>
                        </a:rPr>
                        <a:t>93%</a:t>
                      </a:r>
                      <a:endParaRPr lang="en-GB" sz="1200" b="0" i="0" u="none" strike="noStrike" dirty="0">
                        <a:effectLst/>
                        <a:latin typeface="Arial" panose="020B0604020202020204" pitchFamily="34" charset="0"/>
                      </a:endParaRPr>
                    </a:p>
                  </a:txBody>
                  <a:tcPr anchor="ctr"/>
                </a:tc>
                <a:tc>
                  <a:txBody>
                    <a:bodyPr/>
                    <a:lstStyle/>
                    <a:p>
                      <a:pPr algn="ctr" fontAlgn="b"/>
                      <a:r>
                        <a:rPr lang="en-GB" sz="1200" u="none" strike="noStrike" dirty="0">
                          <a:effectLst/>
                        </a:rPr>
                        <a:t>93%</a:t>
                      </a:r>
                      <a:endParaRPr lang="en-GB" sz="1200" b="0" i="0" u="none" strike="noStrike" dirty="0">
                        <a:effectLst/>
                        <a:latin typeface="Arial" panose="020B0604020202020204" pitchFamily="34" charset="0"/>
                      </a:endParaRPr>
                    </a:p>
                  </a:txBody>
                  <a:tcPr anchor="ctr"/>
                </a:tc>
                <a:extLst>
                  <a:ext uri="{0D108BD9-81ED-4DB2-BD59-A6C34878D82A}">
                    <a16:rowId xmlns:a16="http://schemas.microsoft.com/office/drawing/2014/main" val="2589086328"/>
                  </a:ext>
                </a:extLst>
              </a:tr>
              <a:tr h="425841">
                <a:tc>
                  <a:txBody>
                    <a:bodyPr/>
                    <a:lstStyle/>
                    <a:p>
                      <a:pPr algn="l" fontAlgn="b"/>
                      <a:r>
                        <a:rPr lang="en-GB" sz="1200" u="none" strike="noStrike" dirty="0">
                          <a:effectLst/>
                        </a:rPr>
                        <a:t>ED1 outturn (2016–21)</a:t>
                      </a:r>
                      <a:endParaRPr lang="en-GB" sz="1200" b="0" i="0" u="none" strike="noStrike" dirty="0">
                        <a:solidFill>
                          <a:schemeClr val="tx1"/>
                        </a:solidFill>
                        <a:effectLst/>
                        <a:latin typeface="Arial" panose="020B0604020202020204" pitchFamily="34" charset="0"/>
                      </a:endParaRPr>
                    </a:p>
                  </a:txBody>
                  <a:tcPr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GB" sz="1200" b="0" i="0" u="none" strike="noStrike" dirty="0">
                          <a:effectLst/>
                          <a:latin typeface="Arial" panose="020B0604020202020204" pitchFamily="34" charset="0"/>
                        </a:rPr>
                        <a:t>Without adjustments</a:t>
                      </a:r>
                    </a:p>
                  </a:txBody>
                  <a:tcPr anchor="ctr"/>
                </a:tc>
                <a:tc>
                  <a:txBody>
                    <a:bodyPr/>
                    <a:lstStyle/>
                    <a:p>
                      <a:pPr algn="ctr" fontAlgn="b"/>
                      <a:r>
                        <a:rPr lang="en-GB" sz="1200" b="0" i="0" u="none" strike="noStrike" dirty="0">
                          <a:effectLst/>
                          <a:latin typeface="Arial" panose="020B0604020202020204" pitchFamily="34" charset="0"/>
                        </a:rPr>
                        <a:t>2</a:t>
                      </a:r>
                    </a:p>
                  </a:txBody>
                  <a:tcPr anchor="ctr"/>
                </a:tc>
                <a:tc>
                  <a:txBody>
                    <a:bodyPr/>
                    <a:lstStyle/>
                    <a:p>
                      <a:pPr algn="ctr" fontAlgn="b"/>
                      <a:r>
                        <a:rPr lang="en-GB" sz="1200" u="none" strike="noStrike" dirty="0">
                          <a:effectLst/>
                        </a:rPr>
                        <a:t>89%</a:t>
                      </a:r>
                      <a:endParaRPr lang="en-GB" sz="1200" b="0" i="0" u="none" strike="noStrike" dirty="0">
                        <a:effectLst/>
                        <a:latin typeface="Arial" panose="020B0604020202020204" pitchFamily="34" charset="0"/>
                      </a:endParaRPr>
                    </a:p>
                  </a:txBody>
                  <a:tcPr anchor="ctr"/>
                </a:tc>
                <a:tc>
                  <a:txBody>
                    <a:bodyPr/>
                    <a:lstStyle/>
                    <a:p>
                      <a:pPr algn="ctr" fontAlgn="b"/>
                      <a:r>
                        <a:rPr lang="en-GB" sz="1200" u="none" strike="noStrike" dirty="0">
                          <a:effectLst/>
                        </a:rPr>
                        <a:t>91%</a:t>
                      </a:r>
                      <a:endParaRPr lang="en-GB" sz="1200" b="0" i="0" u="none" strike="noStrike" dirty="0">
                        <a:effectLst/>
                        <a:latin typeface="Arial" panose="020B0604020202020204" pitchFamily="34" charset="0"/>
                      </a:endParaRPr>
                    </a:p>
                  </a:txBody>
                  <a:tcPr anchor="ctr"/>
                </a:tc>
                <a:extLst>
                  <a:ext uri="{0D108BD9-81ED-4DB2-BD59-A6C34878D82A}">
                    <a16:rowId xmlns:a16="http://schemas.microsoft.com/office/drawing/2014/main" val="736987952"/>
                  </a:ext>
                </a:extLst>
              </a:tr>
              <a:tr h="425841">
                <a:tc>
                  <a:txBody>
                    <a:bodyPr/>
                    <a:lstStyle/>
                    <a:p>
                      <a:pPr algn="l" fontAlgn="b"/>
                      <a:r>
                        <a:rPr kumimoji="0" lang="en-GB" sz="1200" b="0" i="0" u="none" strike="noStrike" kern="1200" cap="none" spc="0" normalizeH="0" baseline="0" noProof="0" dirty="0">
                          <a:ln>
                            <a:noFill/>
                          </a:ln>
                          <a:solidFill>
                            <a:srgbClr val="001E41"/>
                          </a:solidFill>
                          <a:effectLst/>
                          <a:uLnTx/>
                          <a:uFillTx/>
                          <a:latin typeface="Arial"/>
                          <a:ea typeface="+mn-ea"/>
                          <a:cs typeface="+mn-cs"/>
                        </a:rPr>
                        <a:t>ED1 total </a:t>
                      </a:r>
                      <a:r>
                        <a:rPr lang="en-GB" sz="1200" u="none" strike="noStrike" dirty="0">
                          <a:effectLst/>
                        </a:rPr>
                        <a:t>(2016–23)</a:t>
                      </a:r>
                      <a:endParaRPr lang="en-GB" sz="1200" b="0" i="0" u="none" strike="noStrike" dirty="0">
                        <a:solidFill>
                          <a:schemeClr val="tx1"/>
                        </a:solidFill>
                        <a:effectLst/>
                        <a:latin typeface="Arial" panose="020B0604020202020204" pitchFamily="34" charset="0"/>
                      </a:endParaRPr>
                    </a:p>
                  </a:txBody>
                  <a:tcPr anchor="ctr"/>
                </a:tc>
                <a:tc>
                  <a:txBody>
                    <a:bodyPr/>
                    <a:lstStyle/>
                    <a:p>
                      <a:pPr algn="ctr" fontAlgn="b"/>
                      <a:r>
                        <a:rPr lang="en-GB" sz="1200" b="0" i="0" u="none" strike="noStrike" dirty="0">
                          <a:effectLst/>
                          <a:latin typeface="Arial" panose="020B0604020202020204" pitchFamily="34" charset="0"/>
                        </a:rPr>
                        <a:t>With adjustments</a:t>
                      </a:r>
                    </a:p>
                  </a:txBody>
                  <a:tcPr anchor="ctr"/>
                </a:tc>
                <a:tc>
                  <a:txBody>
                    <a:bodyPr/>
                    <a:lstStyle/>
                    <a:p>
                      <a:pPr algn="ctr" fontAlgn="b"/>
                      <a:r>
                        <a:rPr lang="en-GB" sz="1200" b="0" i="0" u="none" strike="noStrike" dirty="0">
                          <a:effectLst/>
                          <a:latin typeface="Arial" panose="020B0604020202020204" pitchFamily="34" charset="0"/>
                        </a:rPr>
                        <a:t>7</a:t>
                      </a:r>
                    </a:p>
                  </a:txBody>
                  <a:tcPr anchor="ctr"/>
                </a:tc>
                <a:tc>
                  <a:txBody>
                    <a:bodyPr/>
                    <a:lstStyle/>
                    <a:p>
                      <a:pPr algn="ctr" fontAlgn="b"/>
                      <a:r>
                        <a:rPr lang="en-GB" sz="1200" u="none" strike="noStrike" dirty="0">
                          <a:effectLst/>
                        </a:rPr>
                        <a:t>96%</a:t>
                      </a:r>
                      <a:endParaRPr lang="en-GB" sz="1200" b="0" i="0" u="none" strike="noStrike" dirty="0">
                        <a:effectLst/>
                        <a:latin typeface="Arial" panose="020B0604020202020204" pitchFamily="34" charset="0"/>
                      </a:endParaRPr>
                    </a:p>
                  </a:txBody>
                  <a:tcPr anchor="ctr"/>
                </a:tc>
                <a:tc>
                  <a:txBody>
                    <a:bodyPr/>
                    <a:lstStyle/>
                    <a:p>
                      <a:pPr algn="ctr" fontAlgn="b"/>
                      <a:r>
                        <a:rPr lang="en-GB" sz="1200" u="none" strike="noStrike" dirty="0">
                          <a:effectLst/>
                        </a:rPr>
                        <a:t>94%</a:t>
                      </a:r>
                      <a:endParaRPr lang="en-GB" sz="1200" b="0" i="0" u="none" strike="noStrike" dirty="0">
                        <a:effectLst/>
                        <a:latin typeface="Arial" panose="020B0604020202020204" pitchFamily="34" charset="0"/>
                      </a:endParaRPr>
                    </a:p>
                  </a:txBody>
                  <a:tcPr anchor="ctr"/>
                </a:tc>
                <a:extLst>
                  <a:ext uri="{0D108BD9-81ED-4DB2-BD59-A6C34878D82A}">
                    <a16:rowId xmlns:a16="http://schemas.microsoft.com/office/drawing/2014/main" val="1801573299"/>
                  </a:ext>
                </a:extLst>
              </a:tr>
              <a:tr h="425841">
                <a:tc>
                  <a:txBody>
                    <a:bodyPr/>
                    <a:lstStyle/>
                    <a:p>
                      <a:pPr algn="l" fontAlgn="b"/>
                      <a:r>
                        <a:rPr kumimoji="0" lang="en-GB" sz="1200" b="0" i="0" u="none" strike="noStrike" kern="1200" cap="none" spc="0" normalizeH="0" baseline="0" noProof="0" dirty="0">
                          <a:ln>
                            <a:noFill/>
                          </a:ln>
                          <a:solidFill>
                            <a:srgbClr val="001E41"/>
                          </a:solidFill>
                          <a:effectLst/>
                          <a:uLnTx/>
                          <a:uFillTx/>
                          <a:latin typeface="Arial"/>
                          <a:ea typeface="+mn-ea"/>
                          <a:cs typeface="+mn-cs"/>
                        </a:rPr>
                        <a:t>ED1 total </a:t>
                      </a:r>
                      <a:r>
                        <a:rPr lang="en-GB" sz="1200" u="none" strike="noStrike" dirty="0">
                          <a:effectLst/>
                        </a:rPr>
                        <a:t>(2016–23)</a:t>
                      </a:r>
                      <a:endParaRPr lang="en-GB" sz="1200" b="0" i="0" u="none" strike="noStrike" dirty="0">
                        <a:solidFill>
                          <a:schemeClr val="tx1"/>
                        </a:solidFill>
                        <a:effectLst/>
                        <a:latin typeface="Arial" panose="020B0604020202020204" pitchFamily="34" charset="0"/>
                      </a:endParaRPr>
                    </a:p>
                  </a:txBody>
                  <a:tcPr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GB" sz="1200" b="0" i="0" u="none" strike="noStrike" dirty="0">
                          <a:effectLst/>
                          <a:latin typeface="Arial" panose="020B0604020202020204" pitchFamily="34" charset="0"/>
                        </a:rPr>
                        <a:t>Without adjustments</a:t>
                      </a:r>
                    </a:p>
                  </a:txBody>
                  <a:tcPr anchor="ctr"/>
                </a:tc>
                <a:tc>
                  <a:txBody>
                    <a:bodyPr/>
                    <a:lstStyle/>
                    <a:p>
                      <a:pPr algn="ctr" fontAlgn="b"/>
                      <a:r>
                        <a:rPr lang="en-GB" sz="1200" b="0" i="0" u="none" strike="noStrike" dirty="0">
                          <a:effectLst/>
                          <a:latin typeface="Arial" panose="020B0604020202020204" pitchFamily="34" charset="0"/>
                        </a:rPr>
                        <a:t>5</a:t>
                      </a:r>
                    </a:p>
                  </a:txBody>
                  <a:tcPr anchor="ctr"/>
                </a:tc>
                <a:tc>
                  <a:txBody>
                    <a:bodyPr/>
                    <a:lstStyle/>
                    <a:p>
                      <a:pPr algn="ctr" fontAlgn="b"/>
                      <a:r>
                        <a:rPr lang="en-GB" sz="1200" u="none" strike="noStrike" dirty="0">
                          <a:effectLst/>
                        </a:rPr>
                        <a:t>91%</a:t>
                      </a:r>
                      <a:endParaRPr lang="en-GB" sz="1200" b="0" i="0" u="none" strike="noStrike" dirty="0">
                        <a:effectLst/>
                        <a:latin typeface="Arial" panose="020B0604020202020204" pitchFamily="34" charset="0"/>
                      </a:endParaRPr>
                    </a:p>
                  </a:txBody>
                  <a:tcPr anchor="ctr"/>
                </a:tc>
                <a:tc>
                  <a:txBody>
                    <a:bodyPr/>
                    <a:lstStyle/>
                    <a:p>
                      <a:pPr algn="ctr" fontAlgn="b"/>
                      <a:r>
                        <a:rPr lang="en-GB" sz="1200" u="none" strike="noStrike" dirty="0">
                          <a:effectLst/>
                        </a:rPr>
                        <a:t>91%</a:t>
                      </a:r>
                      <a:endParaRPr lang="en-GB" sz="1200" b="0" i="0" u="none" strike="noStrike" dirty="0">
                        <a:effectLst/>
                        <a:latin typeface="Arial" panose="020B0604020202020204" pitchFamily="34" charset="0"/>
                      </a:endParaRPr>
                    </a:p>
                  </a:txBody>
                  <a:tcPr anchor="ctr"/>
                </a:tc>
                <a:extLst>
                  <a:ext uri="{0D108BD9-81ED-4DB2-BD59-A6C34878D82A}">
                    <a16:rowId xmlns:a16="http://schemas.microsoft.com/office/drawing/2014/main" val="446348099"/>
                  </a:ext>
                </a:extLst>
              </a:tr>
            </a:tbl>
          </a:graphicData>
        </a:graphic>
      </p:graphicFrame>
      <p:sp>
        <p:nvSpPr>
          <p:cNvPr id="2" name="Footer Placeholder 1">
            <a:extLst>
              <a:ext uri="{FF2B5EF4-FFF2-40B4-BE49-F238E27FC236}">
                <a16:creationId xmlns:a16="http://schemas.microsoft.com/office/drawing/2014/main" id="{E908622A-B160-42DD-AD69-76B97CF983F0}"/>
              </a:ext>
            </a:extLst>
          </p:cNvPr>
          <p:cNvSpPr>
            <a:spLocks noGrp="1"/>
          </p:cNvSpPr>
          <p:nvPr>
            <p:ph type="ftr" sz="quarter" idx="11"/>
          </p:nvPr>
        </p:nvSpPr>
        <p:spPr/>
        <p:txBody>
          <a:bodyPr/>
          <a:lstStyle/>
          <a:p>
            <a:r>
              <a:rPr lang="en-GB" dirty="0"/>
              <a:t>Strictly confidential</a:t>
            </a:r>
          </a:p>
        </p:txBody>
      </p:sp>
      <p:sp>
        <p:nvSpPr>
          <p:cNvPr id="3" name="Slide Number Placeholder 2">
            <a:extLst>
              <a:ext uri="{FF2B5EF4-FFF2-40B4-BE49-F238E27FC236}">
                <a16:creationId xmlns:a16="http://schemas.microsoft.com/office/drawing/2014/main" id="{8D21C9DA-F71B-4565-A39B-C9F0D2B42BC7}"/>
              </a:ext>
            </a:extLst>
          </p:cNvPr>
          <p:cNvSpPr>
            <a:spLocks noGrp="1"/>
          </p:cNvSpPr>
          <p:nvPr>
            <p:ph type="sldNum" sz="quarter" idx="12"/>
          </p:nvPr>
        </p:nvSpPr>
        <p:spPr/>
        <p:txBody>
          <a:bodyPr/>
          <a:lstStyle/>
          <a:p>
            <a:fld id="{C9D05E43-48E8-4592-8BB6-D73E5BFC2A1E}" type="slidenum">
              <a:rPr lang="en-GB" smtClean="0"/>
              <a:pPr/>
              <a:t>15</a:t>
            </a:fld>
            <a:endParaRPr lang="en-GB" dirty="0"/>
          </a:p>
        </p:txBody>
      </p:sp>
      <p:sp>
        <p:nvSpPr>
          <p:cNvPr id="5" name="TextBox 4">
            <a:extLst>
              <a:ext uri="{FF2B5EF4-FFF2-40B4-BE49-F238E27FC236}">
                <a16:creationId xmlns:a16="http://schemas.microsoft.com/office/drawing/2014/main" id="{8206D3E7-6AF9-4259-B806-F4ECB96D7B34}"/>
              </a:ext>
            </a:extLst>
          </p:cNvPr>
          <p:cNvSpPr txBox="1"/>
          <p:nvPr/>
        </p:nvSpPr>
        <p:spPr>
          <a:xfrm>
            <a:off x="5661891" y="1777055"/>
            <a:ext cx="2942359" cy="2893100"/>
          </a:xfrm>
          <a:prstGeom prst="rect">
            <a:avLst/>
          </a:prstGeom>
          <a:noFill/>
        </p:spPr>
        <p:txBody>
          <a:bodyPr wrap="square" rtlCol="0">
            <a:spAutoFit/>
          </a:bodyPr>
          <a:lstStyle/>
          <a:p>
            <a:pPr marL="171450" indent="-171450">
              <a:buFont typeface="Arial" panose="020B0604020202020204" pitchFamily="34" charset="0"/>
              <a:buChar char="•"/>
            </a:pPr>
            <a:r>
              <a:rPr lang="en-GB" sz="1400" dirty="0"/>
              <a:t>ENWL’s efficiency score is sensitive to the time period of analysis and the application of regional adjustments</a:t>
            </a:r>
          </a:p>
          <a:p>
            <a:pPr marL="171450" indent="-171450">
              <a:buFont typeface="Arial" panose="020B0604020202020204" pitchFamily="34" charset="0"/>
              <a:buChar char="•"/>
            </a:pPr>
            <a:r>
              <a:rPr lang="en-GB" sz="1400" dirty="0"/>
              <a:t>ENWL performs best when regional adjustments are not made to the cost data and when the analysis period is limited to outturn data only</a:t>
            </a:r>
          </a:p>
          <a:p>
            <a:pPr marL="171450" indent="-171450">
              <a:buFont typeface="Arial" panose="020B0604020202020204" pitchFamily="34" charset="0"/>
              <a:buChar char="•"/>
            </a:pPr>
            <a:r>
              <a:rPr lang="en-GB" sz="1400" dirty="0"/>
              <a:t>where ENWL is ranked lower than the upper-quartile, the gap is relatively small (c. 0–2%)</a:t>
            </a:r>
          </a:p>
        </p:txBody>
      </p:sp>
    </p:spTree>
    <p:extLst>
      <p:ext uri="{BB962C8B-B14F-4D97-AF65-F5344CB8AC3E}">
        <p14:creationId xmlns:p14="http://schemas.microsoft.com/office/powerpoint/2010/main" val="4949678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bwMode="auto">
          <a:xfrm>
            <a:off x="0" y="368373"/>
            <a:ext cx="8786813" cy="5868122"/>
          </a:xfrm>
          <a:prstGeom prst="rect">
            <a:avLst/>
          </a:prstGeom>
          <a:solidFill>
            <a:srgbClr val="0166B3"/>
          </a:solidFill>
          <a:ln w="9525" cap="flat" cmpd="sng" algn="ctr">
            <a:noFill/>
            <a:prstDash val="solid"/>
            <a:round/>
            <a:headEnd type="none" w="med" len="med"/>
            <a:tailEnd type="none" w="med" len="med"/>
          </a:ln>
          <a:effectLst/>
        </p:spPr>
        <p:txBody>
          <a:bodyPr vert="horz" wrap="square" lIns="72000" tIns="72000" rIns="72000" bIns="72000" numCol="1" rtlCol="0" anchor="t" anchorCtr="0" compatLnSpc="1">
            <a:prstTxWarp prst="textNoShape">
              <a:avLst/>
            </a:prstTxWarp>
            <a:no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GB" sz="1200" b="0" i="0" u="none" strike="noStrike" cap="none" normalizeH="0" baseline="0" dirty="0">
              <a:ln>
                <a:noFill/>
              </a:ln>
              <a:solidFill>
                <a:schemeClr val="tx1"/>
              </a:solidFill>
              <a:effectLst/>
              <a:latin typeface="Arial" pitchFamily="34" charset="0"/>
            </a:endParaRPr>
          </a:p>
        </p:txBody>
      </p:sp>
      <p:pic>
        <p:nvPicPr>
          <p:cNvPr id="11" name="Picture 10"/>
          <p:cNvPicPr>
            <a:picLocks noChangeAspect="1"/>
          </p:cNvPicPr>
          <p:nvPr/>
        </p:nvPicPr>
        <p:blipFill rotWithShape="1">
          <a:blip r:embed="rId3">
            <a:extLst>
              <a:ext uri="{28A0092B-C50C-407E-A947-70E740481C1C}">
                <a14:useLocalDpi xmlns:a14="http://schemas.microsoft.com/office/drawing/2010/main" val="0"/>
              </a:ext>
            </a:extLst>
          </a:blip>
          <a:srcRect l="20151" r="20432"/>
          <a:stretch/>
        </p:blipFill>
        <p:spPr>
          <a:xfrm>
            <a:off x="-43543" y="510916"/>
            <a:ext cx="8831943" cy="5583035"/>
          </a:xfrm>
          <a:prstGeom prst="rect">
            <a:avLst/>
          </a:prstGeom>
        </p:spPr>
      </p:pic>
      <p:sp>
        <p:nvSpPr>
          <p:cNvPr id="15" name="Rectangle 14"/>
          <p:cNvSpPr/>
          <p:nvPr/>
        </p:nvSpPr>
        <p:spPr bwMode="auto">
          <a:xfrm>
            <a:off x="0" y="368373"/>
            <a:ext cx="8786813" cy="5868122"/>
          </a:xfrm>
          <a:prstGeom prst="rect">
            <a:avLst/>
          </a:prstGeom>
          <a:noFill/>
          <a:ln w="9525" cap="flat" cmpd="sng" algn="ctr">
            <a:noFill/>
            <a:prstDash val="solid"/>
            <a:round/>
            <a:headEnd type="none" w="med" len="med"/>
            <a:tailEnd type="none" w="med" len="med"/>
          </a:ln>
          <a:effectLst/>
        </p:spPr>
        <p:txBody>
          <a:bodyPr vert="horz" wrap="square" lIns="396000" tIns="72000" rIns="72000" bIns="360000" numCol="1" rtlCol="0" anchor="b" anchorCtr="0" compatLnSpc="1">
            <a:prstTxWarp prst="textNoShape">
              <a:avLst/>
            </a:prstTxWarp>
            <a:noAutofit/>
          </a:bodyPr>
          <a:lstStyle/>
          <a:p>
            <a:r>
              <a:rPr lang="en-GB" sz="4400" b="1" dirty="0">
                <a:solidFill>
                  <a:schemeClr val="bg1"/>
                </a:solidFill>
              </a:rPr>
              <a:t>4. Bottom-up TOTEX models</a:t>
            </a:r>
          </a:p>
        </p:txBody>
      </p:sp>
      <p:sp>
        <p:nvSpPr>
          <p:cNvPr id="2" name="Footer Placeholder 1">
            <a:extLst>
              <a:ext uri="{FF2B5EF4-FFF2-40B4-BE49-F238E27FC236}">
                <a16:creationId xmlns:a16="http://schemas.microsoft.com/office/drawing/2014/main" id="{11B5F5EA-0899-4A5F-8403-A58C3C773573}"/>
              </a:ext>
            </a:extLst>
          </p:cNvPr>
          <p:cNvSpPr>
            <a:spLocks noGrp="1"/>
          </p:cNvSpPr>
          <p:nvPr>
            <p:ph type="ftr" sz="quarter" idx="11"/>
          </p:nvPr>
        </p:nvSpPr>
        <p:spPr/>
        <p:txBody>
          <a:bodyPr/>
          <a:lstStyle/>
          <a:p>
            <a:r>
              <a:rPr lang="en-GB" dirty="0"/>
              <a:t>Strictly confidential</a:t>
            </a:r>
          </a:p>
        </p:txBody>
      </p:sp>
      <p:sp>
        <p:nvSpPr>
          <p:cNvPr id="3" name="Slide Number Placeholder 2">
            <a:extLst>
              <a:ext uri="{FF2B5EF4-FFF2-40B4-BE49-F238E27FC236}">
                <a16:creationId xmlns:a16="http://schemas.microsoft.com/office/drawing/2014/main" id="{57D27489-1C25-47B3-94B2-006800D2FB8F}"/>
              </a:ext>
            </a:extLst>
          </p:cNvPr>
          <p:cNvSpPr>
            <a:spLocks noGrp="1"/>
          </p:cNvSpPr>
          <p:nvPr>
            <p:ph type="sldNum" sz="quarter" idx="12"/>
          </p:nvPr>
        </p:nvSpPr>
        <p:spPr/>
        <p:txBody>
          <a:bodyPr/>
          <a:lstStyle/>
          <a:p>
            <a:fld id="{CCD50359-0D07-45DD-80E0-148886BE67CF}" type="slidenum">
              <a:rPr lang="en-GB" smtClean="0"/>
              <a:pPr/>
              <a:t>16</a:t>
            </a:fld>
            <a:endParaRPr lang="en-GB" dirty="0"/>
          </a:p>
        </p:txBody>
      </p:sp>
    </p:spTree>
    <p:extLst>
      <p:ext uri="{BB962C8B-B14F-4D97-AF65-F5344CB8AC3E}">
        <p14:creationId xmlns:p14="http://schemas.microsoft.com/office/powerpoint/2010/main" val="42361315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Table 10">
            <a:extLst>
              <a:ext uri="{FF2B5EF4-FFF2-40B4-BE49-F238E27FC236}">
                <a16:creationId xmlns:a16="http://schemas.microsoft.com/office/drawing/2014/main" id="{C2B0EEE7-B1B1-40C5-8D34-F896E687BFC1}"/>
              </a:ext>
            </a:extLst>
          </p:cNvPr>
          <p:cNvGraphicFramePr>
            <a:graphicFrameLocks noGrp="1"/>
          </p:cNvGraphicFramePr>
          <p:nvPr>
            <p:extLst>
              <p:ext uri="{D42A27DB-BD31-4B8C-83A1-F6EECF244321}">
                <p14:modId xmlns:p14="http://schemas.microsoft.com/office/powerpoint/2010/main" val="2499798191"/>
              </p:ext>
            </p:extLst>
          </p:nvPr>
        </p:nvGraphicFramePr>
        <p:xfrm>
          <a:off x="360006" y="1790700"/>
          <a:ext cx="4916842" cy="3840480"/>
        </p:xfrm>
        <a:graphic>
          <a:graphicData uri="http://schemas.openxmlformats.org/drawingml/2006/table">
            <a:tbl>
              <a:tblPr firstRow="1" bandRow="1">
                <a:tableStyleId>{5C22544A-7EE6-4342-B048-85BDC9FD1C3A}</a:tableStyleId>
              </a:tblPr>
              <a:tblGrid>
                <a:gridCol w="1532635">
                  <a:extLst>
                    <a:ext uri="{9D8B030D-6E8A-4147-A177-3AD203B41FA5}">
                      <a16:colId xmlns:a16="http://schemas.microsoft.com/office/drawing/2014/main" val="1728093474"/>
                    </a:ext>
                  </a:extLst>
                </a:gridCol>
                <a:gridCol w="1128069">
                  <a:extLst>
                    <a:ext uri="{9D8B030D-6E8A-4147-A177-3AD203B41FA5}">
                      <a16:colId xmlns:a16="http://schemas.microsoft.com/office/drawing/2014/main" val="1483478412"/>
                    </a:ext>
                  </a:extLst>
                </a:gridCol>
                <a:gridCol w="1128069">
                  <a:extLst>
                    <a:ext uri="{9D8B030D-6E8A-4147-A177-3AD203B41FA5}">
                      <a16:colId xmlns:a16="http://schemas.microsoft.com/office/drawing/2014/main" val="1287790185"/>
                    </a:ext>
                  </a:extLst>
                </a:gridCol>
                <a:gridCol w="1128069">
                  <a:extLst>
                    <a:ext uri="{9D8B030D-6E8A-4147-A177-3AD203B41FA5}">
                      <a16:colId xmlns:a16="http://schemas.microsoft.com/office/drawing/2014/main" val="863729920"/>
                    </a:ext>
                  </a:extLst>
                </a:gridCol>
              </a:tblGrid>
              <a:tr h="393091">
                <a:tc>
                  <a:txBody>
                    <a:bodyPr/>
                    <a:lstStyle/>
                    <a:p>
                      <a:pPr algn="l" fontAlgn="b"/>
                      <a:endParaRPr lang="en-GB" sz="1200" b="0" i="0" u="none" strike="noStrike" dirty="0">
                        <a:effectLst/>
                        <a:latin typeface="Arial" panose="020B0604020202020204" pitchFamily="34" charset="0"/>
                      </a:endParaRPr>
                    </a:p>
                  </a:txBody>
                  <a:tcPr anchor="ctr"/>
                </a:tc>
                <a:tc>
                  <a:txBody>
                    <a:bodyPr/>
                    <a:lstStyle/>
                    <a:p>
                      <a:pPr algn="ctr" fontAlgn="b"/>
                      <a:r>
                        <a:rPr lang="en-GB" sz="1200" b="0" i="0" u="none" strike="noStrike" dirty="0">
                          <a:effectLst/>
                          <a:latin typeface="Arial" panose="020B0604020202020204" pitchFamily="34" charset="0"/>
                        </a:rPr>
                        <a:t>Bottom-up</a:t>
                      </a:r>
                      <a:br>
                        <a:rPr lang="en-GB" sz="1200" b="0" i="0" u="none" strike="noStrike" dirty="0">
                          <a:effectLst/>
                          <a:latin typeface="Arial" panose="020B0604020202020204" pitchFamily="34" charset="0"/>
                        </a:rPr>
                      </a:br>
                      <a:r>
                        <a:rPr lang="en-GB" sz="1200" b="0" i="0" u="none" strike="noStrike" dirty="0">
                          <a:effectLst/>
                          <a:latin typeface="Arial" panose="020B0604020202020204" pitchFamily="34" charset="0"/>
                        </a:rPr>
                        <a:t>ED1 DD</a:t>
                      </a:r>
                    </a:p>
                  </a:txBody>
                  <a:tcPr anchor="ctr"/>
                </a:tc>
                <a:tc>
                  <a:txBody>
                    <a:bodyPr/>
                    <a:lstStyle/>
                    <a:p>
                      <a:pPr algn="ctr" fontAlgn="b"/>
                      <a:r>
                        <a:rPr lang="en-GB" sz="1200" b="0" i="0" u="none" strike="noStrike" dirty="0">
                          <a:effectLst/>
                          <a:latin typeface="Arial" panose="020B0604020202020204" pitchFamily="34" charset="0"/>
                        </a:rPr>
                        <a:t>Data update (2020)</a:t>
                      </a:r>
                    </a:p>
                  </a:txBody>
                  <a:tcPr anchor="ctr"/>
                </a:tc>
                <a:tc>
                  <a:txBody>
                    <a:bodyPr/>
                    <a:lstStyle/>
                    <a:p>
                      <a:pPr algn="ctr" fontAlgn="b"/>
                      <a:r>
                        <a:rPr lang="en-GB" sz="1200" b="0" i="0" u="none" strike="noStrike" dirty="0">
                          <a:effectLst/>
                          <a:latin typeface="Arial" panose="020B0604020202020204" pitchFamily="34" charset="0"/>
                        </a:rPr>
                        <a:t>Data update (2021)</a:t>
                      </a:r>
                    </a:p>
                  </a:txBody>
                  <a:tcPr anchor="ctr"/>
                </a:tc>
                <a:extLst>
                  <a:ext uri="{0D108BD9-81ED-4DB2-BD59-A6C34878D82A}">
                    <a16:rowId xmlns:a16="http://schemas.microsoft.com/office/drawing/2014/main" val="1876828489"/>
                  </a:ext>
                </a:extLst>
              </a:tr>
              <a:tr h="179628">
                <a:tc>
                  <a:txBody>
                    <a:bodyPr/>
                    <a:lstStyle/>
                    <a:p>
                      <a:pPr algn="l" fontAlgn="b"/>
                      <a:r>
                        <a:rPr lang="en-GB" sz="1000" b="0" i="0" u="none" strike="noStrike" dirty="0">
                          <a:effectLst/>
                          <a:latin typeface="Arial" panose="020B0604020202020204" pitchFamily="34" charset="0"/>
                        </a:rPr>
                        <a:t>BU_CSV</a:t>
                      </a:r>
                    </a:p>
                  </a:txBody>
                  <a:tcPr anchor="ctr"/>
                </a:tc>
                <a:tc>
                  <a:txBody>
                    <a:bodyPr/>
                    <a:lstStyle/>
                    <a:p>
                      <a:pPr algn="ctr" fontAlgn="b"/>
                      <a:r>
                        <a:rPr lang="en-GB" sz="1000" b="0" i="0" u="none" strike="noStrike" dirty="0">
                          <a:effectLst/>
                          <a:latin typeface="Arial" panose="020B0604020202020204" pitchFamily="34" charset="0"/>
                        </a:rPr>
                        <a:t>0.847***</a:t>
                      </a:r>
                    </a:p>
                  </a:txBody>
                  <a:tcPr anchor="ctr"/>
                </a:tc>
                <a:tc>
                  <a:txBody>
                    <a:bodyPr/>
                    <a:lstStyle/>
                    <a:p>
                      <a:pPr algn="ctr" fontAlgn="b"/>
                      <a:r>
                        <a:rPr lang="en-GB" sz="1000" b="0" i="0" u="none" strike="noStrike" dirty="0">
                          <a:effectLst/>
                          <a:latin typeface="Arial" panose="020B0604020202020204" pitchFamily="34" charset="0"/>
                        </a:rPr>
                        <a:t>0.807***</a:t>
                      </a:r>
                    </a:p>
                  </a:txBody>
                  <a:tcPr anchor="ctr"/>
                </a:tc>
                <a:tc>
                  <a:txBody>
                    <a:bodyPr/>
                    <a:lstStyle/>
                    <a:p>
                      <a:pPr algn="ctr" fontAlgn="ctr"/>
                      <a:r>
                        <a:rPr lang="en-GB" sz="1000" b="0" i="0" u="none" strike="noStrike" dirty="0">
                          <a:effectLst/>
                          <a:latin typeface="Arial" panose="020B0604020202020204" pitchFamily="34" charset="0"/>
                        </a:rPr>
                        <a:t>0.784***</a:t>
                      </a:r>
                    </a:p>
                  </a:txBody>
                  <a:tcPr marL="9525" marR="9525" marT="9525" marB="0" anchor="ctr"/>
                </a:tc>
                <a:extLst>
                  <a:ext uri="{0D108BD9-81ED-4DB2-BD59-A6C34878D82A}">
                    <a16:rowId xmlns:a16="http://schemas.microsoft.com/office/drawing/2014/main" val="568052763"/>
                  </a:ext>
                </a:extLst>
              </a:tr>
              <a:tr h="179628">
                <a:tc>
                  <a:txBody>
                    <a:bodyPr/>
                    <a:lstStyle/>
                    <a:p>
                      <a:pPr algn="l" fontAlgn="b"/>
                      <a:r>
                        <a:rPr lang="en-GB" sz="1000" b="0" i="0" u="none" strike="noStrike" dirty="0">
                          <a:effectLst/>
                          <a:latin typeface="Arial" panose="020B0604020202020204" pitchFamily="34" charset="0"/>
                        </a:rPr>
                        <a:t>Constant</a:t>
                      </a:r>
                    </a:p>
                  </a:txBody>
                  <a:tcPr anchor="ctr"/>
                </a:tc>
                <a:tc>
                  <a:txBody>
                    <a:bodyPr/>
                    <a:lstStyle/>
                    <a:p>
                      <a:pPr algn="ctr" fontAlgn="b"/>
                      <a:r>
                        <a:rPr lang="en-GB" sz="1000" b="0" i="0" u="none" strike="noStrike" dirty="0">
                          <a:effectLst/>
                          <a:latin typeface="Arial" panose="020B0604020202020204" pitchFamily="34" charset="0"/>
                        </a:rPr>
                        <a:t>28.44***</a:t>
                      </a:r>
                    </a:p>
                  </a:txBody>
                  <a:tcPr anchor="ctr"/>
                </a:tc>
                <a:tc>
                  <a:txBody>
                    <a:bodyPr/>
                    <a:lstStyle/>
                    <a:p>
                      <a:pPr algn="ctr" fontAlgn="b"/>
                      <a:r>
                        <a:rPr lang="en-GB" sz="1000" b="0" i="0" u="none" strike="noStrike" dirty="0">
                          <a:effectLst/>
                          <a:latin typeface="Arial" panose="020B0604020202020204" pitchFamily="34" charset="0"/>
                        </a:rPr>
                        <a:t>29.92***</a:t>
                      </a:r>
                    </a:p>
                  </a:txBody>
                  <a:tcPr anchor="ctr"/>
                </a:tc>
                <a:tc>
                  <a:txBody>
                    <a:bodyPr/>
                    <a:lstStyle/>
                    <a:p>
                      <a:pPr algn="ctr" fontAlgn="ctr"/>
                      <a:r>
                        <a:rPr lang="en-GB" sz="1000" b="0" i="0" u="none" strike="noStrike" dirty="0">
                          <a:effectLst/>
                          <a:latin typeface="Arial" panose="020B0604020202020204" pitchFamily="34" charset="0"/>
                        </a:rPr>
                        <a:t>11.70</a:t>
                      </a:r>
                    </a:p>
                  </a:txBody>
                  <a:tcPr marL="9525" marR="9525" marT="9525" marB="0" anchor="ctr"/>
                </a:tc>
                <a:extLst>
                  <a:ext uri="{0D108BD9-81ED-4DB2-BD59-A6C34878D82A}">
                    <a16:rowId xmlns:a16="http://schemas.microsoft.com/office/drawing/2014/main" val="2621162938"/>
                  </a:ext>
                </a:extLst>
              </a:tr>
              <a:tr h="179628">
                <a:tc>
                  <a:txBody>
                    <a:bodyPr/>
                    <a:lstStyle/>
                    <a:p>
                      <a:pPr algn="l" fontAlgn="b"/>
                      <a:r>
                        <a:rPr lang="en-GB" sz="1000" b="0" i="0" u="none" strike="noStrike" dirty="0">
                          <a:effectLst/>
                          <a:latin typeface="Arial" panose="020B0604020202020204" pitchFamily="34" charset="0"/>
                        </a:rPr>
                        <a:t>Year</a:t>
                      </a:r>
                    </a:p>
                  </a:txBody>
                  <a:tcPr anchor="ctr"/>
                </a:tc>
                <a:tc>
                  <a:txBody>
                    <a:bodyPr/>
                    <a:lstStyle/>
                    <a:p>
                      <a:pPr algn="ctr" fontAlgn="b"/>
                      <a:r>
                        <a:rPr lang="en-GB" sz="1000" b="0" i="0" u="none" strike="noStrike" dirty="0">
                          <a:effectLst/>
                          <a:latin typeface="Arial" panose="020B0604020202020204" pitchFamily="34" charset="0"/>
                        </a:rPr>
                        <a:t>-0.0137***</a:t>
                      </a:r>
                    </a:p>
                  </a:txBody>
                  <a:tcPr anchor="ctr"/>
                </a:tc>
                <a:tc>
                  <a:txBody>
                    <a:bodyPr/>
                    <a:lstStyle/>
                    <a:p>
                      <a:pPr algn="ctr" fontAlgn="b"/>
                      <a:r>
                        <a:rPr lang="en-GB" sz="1000" b="0" i="0" u="none" strike="noStrike" dirty="0">
                          <a:effectLst/>
                          <a:latin typeface="Arial" panose="020B0604020202020204" pitchFamily="34" charset="0"/>
                        </a:rPr>
                        <a:t>-0.0143***</a:t>
                      </a:r>
                    </a:p>
                  </a:txBody>
                  <a:tcPr anchor="ctr"/>
                </a:tc>
                <a:tc>
                  <a:txBody>
                    <a:bodyPr/>
                    <a:lstStyle/>
                    <a:p>
                      <a:pPr algn="ctr" fontAlgn="ctr"/>
                      <a:r>
                        <a:rPr lang="en-GB" sz="1000" b="0" i="0" u="none" strike="noStrike">
                          <a:effectLst/>
                          <a:latin typeface="Arial" panose="020B0604020202020204" pitchFamily="34" charset="0"/>
                        </a:rPr>
                        <a:t>-0.01</a:t>
                      </a:r>
                    </a:p>
                  </a:txBody>
                  <a:tcPr marL="9525" marR="9525" marT="9525" marB="0" anchor="ctr"/>
                </a:tc>
                <a:extLst>
                  <a:ext uri="{0D108BD9-81ED-4DB2-BD59-A6C34878D82A}">
                    <a16:rowId xmlns:a16="http://schemas.microsoft.com/office/drawing/2014/main" val="1725680578"/>
                  </a:ext>
                </a:extLst>
              </a:tr>
              <a:tr h="243342">
                <a:tc>
                  <a:txBody>
                    <a:bodyPr/>
                    <a:lstStyle/>
                    <a:p>
                      <a:pPr algn="l" fontAlgn="b"/>
                      <a:r>
                        <a:rPr lang="en-GB" sz="1000" b="0" i="0" u="none" strike="noStrike" dirty="0">
                          <a:effectLst/>
                          <a:latin typeface="Arial" panose="020B0604020202020204" pitchFamily="34" charset="0"/>
                        </a:rPr>
                        <a:t>Adjusted R-squared</a:t>
                      </a:r>
                    </a:p>
                  </a:txBody>
                  <a:tcPr anchor="ctr"/>
                </a:tc>
                <a:tc>
                  <a:txBody>
                    <a:bodyPr/>
                    <a:lstStyle/>
                    <a:p>
                      <a:pPr algn="ctr" fontAlgn="b"/>
                      <a:r>
                        <a:rPr lang="en-GB" sz="1000" b="0" i="0" u="none" strike="noStrike" dirty="0">
                          <a:effectLst/>
                          <a:latin typeface="Arial" panose="020B0604020202020204" pitchFamily="34" charset="0"/>
                        </a:rPr>
                        <a:t>0.889</a:t>
                      </a:r>
                    </a:p>
                  </a:txBody>
                  <a:tcPr anchor="ctr"/>
                </a:tc>
                <a:tc>
                  <a:txBody>
                    <a:bodyPr/>
                    <a:lstStyle/>
                    <a:p>
                      <a:pPr algn="ctr" fontAlgn="b"/>
                      <a:r>
                        <a:rPr lang="en-GB" sz="1000" b="0" i="0" u="none" strike="noStrike" dirty="0">
                          <a:effectLst/>
                          <a:latin typeface="Arial" panose="020B0604020202020204" pitchFamily="34" charset="0"/>
                        </a:rPr>
                        <a:t>0.838</a:t>
                      </a:r>
                    </a:p>
                  </a:txBody>
                  <a:tcPr anchor="ctr"/>
                </a:tc>
                <a:tc>
                  <a:txBody>
                    <a:bodyPr/>
                    <a:lstStyle/>
                    <a:p>
                      <a:pPr algn="ctr" fontAlgn="ctr"/>
                      <a:r>
                        <a:rPr lang="en-GB" sz="1000" b="0" i="0" u="none" strike="noStrike" dirty="0">
                          <a:effectLst/>
                          <a:latin typeface="Arial" panose="020B0604020202020204" pitchFamily="34" charset="0"/>
                        </a:rPr>
                        <a:t>0.850</a:t>
                      </a:r>
                    </a:p>
                  </a:txBody>
                  <a:tcPr marL="9525" marR="9525" marT="9525" marB="0" anchor="ctr"/>
                </a:tc>
                <a:extLst>
                  <a:ext uri="{0D108BD9-81ED-4DB2-BD59-A6C34878D82A}">
                    <a16:rowId xmlns:a16="http://schemas.microsoft.com/office/drawing/2014/main" val="3561941185"/>
                  </a:ext>
                </a:extLst>
              </a:tr>
              <a:tr h="291896">
                <a:tc>
                  <a:txBody>
                    <a:bodyPr/>
                    <a:lstStyle/>
                    <a:p>
                      <a:pPr algn="l" fontAlgn="b"/>
                      <a:r>
                        <a:rPr lang="en-GB" sz="1000" b="0" i="0" u="none" strike="noStrike" dirty="0">
                          <a:effectLst/>
                          <a:latin typeface="Arial" panose="020B0604020202020204" pitchFamily="34" charset="0"/>
                        </a:rPr>
                        <a:t>Skew/Kurtosis test for normality</a:t>
                      </a:r>
                    </a:p>
                  </a:txBody>
                  <a:tcPr anchor="ctr"/>
                </a:tc>
                <a:tc>
                  <a:txBody>
                    <a:bodyPr/>
                    <a:lstStyle/>
                    <a:p>
                      <a:pPr algn="ctr" fontAlgn="b"/>
                      <a:r>
                        <a:rPr lang="en-GB" sz="1000" b="0" i="0" u="none" strike="noStrike" dirty="0">
                          <a:effectLst/>
                          <a:latin typeface="Arial" panose="020B0604020202020204" pitchFamily="34" charset="0"/>
                        </a:rPr>
                        <a:t>0.11</a:t>
                      </a:r>
                    </a:p>
                  </a:txBody>
                  <a:tcPr anchor="ctr"/>
                </a:tc>
                <a:tc>
                  <a:txBody>
                    <a:bodyPr/>
                    <a:lstStyle/>
                    <a:p>
                      <a:pPr algn="ctr" fontAlgn="b"/>
                      <a:r>
                        <a:rPr lang="en-GB" sz="1000" b="0" i="0" u="none" strike="noStrike" dirty="0">
                          <a:effectLst/>
                          <a:latin typeface="Arial" panose="020B0604020202020204" pitchFamily="34" charset="0"/>
                        </a:rPr>
                        <a:t>0.22</a:t>
                      </a:r>
                    </a:p>
                  </a:txBody>
                  <a:tcPr anchor="ctr"/>
                </a:tc>
                <a:tc>
                  <a:txBody>
                    <a:bodyPr/>
                    <a:lstStyle/>
                    <a:p>
                      <a:pPr algn="ctr" fontAlgn="ctr"/>
                      <a:r>
                        <a:rPr lang="en-GB" sz="1000" b="0" i="0" u="none" strike="noStrike">
                          <a:effectLst/>
                          <a:latin typeface="Arial" panose="020B0604020202020204" pitchFamily="34" charset="0"/>
                        </a:rPr>
                        <a:t>0.43</a:t>
                      </a:r>
                    </a:p>
                  </a:txBody>
                  <a:tcPr marL="9525" marR="9525" marT="9525" marB="0" anchor="ctr"/>
                </a:tc>
                <a:extLst>
                  <a:ext uri="{0D108BD9-81ED-4DB2-BD59-A6C34878D82A}">
                    <a16:rowId xmlns:a16="http://schemas.microsoft.com/office/drawing/2014/main" val="3734242924"/>
                  </a:ext>
                </a:extLst>
              </a:tr>
              <a:tr h="291896">
                <a:tc>
                  <a:txBody>
                    <a:bodyPr/>
                    <a:lstStyle/>
                    <a:p>
                      <a:pPr algn="l" fontAlgn="b"/>
                      <a:r>
                        <a:rPr lang="en-GB" sz="1000" b="0" i="0" u="none" strike="noStrike" dirty="0">
                          <a:effectLst/>
                          <a:latin typeface="Arial" panose="020B0604020202020204" pitchFamily="34" charset="0"/>
                        </a:rPr>
                        <a:t>RESET (functional form)</a:t>
                      </a:r>
                    </a:p>
                  </a:txBody>
                  <a:tcPr anchor="ctr"/>
                </a:tc>
                <a:tc>
                  <a:txBody>
                    <a:bodyPr/>
                    <a:lstStyle/>
                    <a:p>
                      <a:pPr algn="ctr" fontAlgn="b"/>
                      <a:r>
                        <a:rPr lang="en-GB" sz="1000" b="0" i="0" u="none" strike="noStrike" dirty="0">
                          <a:effectLst/>
                          <a:latin typeface="Arial" panose="020B0604020202020204" pitchFamily="34" charset="0"/>
                        </a:rPr>
                        <a:t>0.47</a:t>
                      </a:r>
                    </a:p>
                  </a:txBody>
                  <a:tcPr anchor="ctr"/>
                </a:tc>
                <a:tc>
                  <a:txBody>
                    <a:bodyPr/>
                    <a:lstStyle/>
                    <a:p>
                      <a:pPr algn="ctr" fontAlgn="b"/>
                      <a:r>
                        <a:rPr lang="en-GB" sz="1000" b="0" i="0" u="none" strike="noStrike" dirty="0">
                          <a:effectLst/>
                          <a:latin typeface="Arial" panose="020B0604020202020204" pitchFamily="34" charset="0"/>
                        </a:rPr>
                        <a:t>0.75</a:t>
                      </a:r>
                    </a:p>
                  </a:txBody>
                  <a:tcPr anchor="ctr"/>
                </a:tc>
                <a:tc>
                  <a:txBody>
                    <a:bodyPr/>
                    <a:lstStyle/>
                    <a:p>
                      <a:pPr algn="ctr" fontAlgn="ctr"/>
                      <a:r>
                        <a:rPr lang="en-GB" sz="1000" b="0" i="0" u="none" strike="noStrike" dirty="0">
                          <a:effectLst/>
                          <a:latin typeface="Arial" panose="020B0604020202020204" pitchFamily="34" charset="0"/>
                        </a:rPr>
                        <a:t>0.30</a:t>
                      </a:r>
                    </a:p>
                  </a:txBody>
                  <a:tcPr marL="9525" marR="9525" marT="9525" marB="0" anchor="ctr"/>
                </a:tc>
                <a:extLst>
                  <a:ext uri="{0D108BD9-81ED-4DB2-BD59-A6C34878D82A}">
                    <a16:rowId xmlns:a16="http://schemas.microsoft.com/office/drawing/2014/main" val="1706616303"/>
                  </a:ext>
                </a:extLst>
              </a:tr>
              <a:tr h="243342">
                <a:tc>
                  <a:txBody>
                    <a:bodyPr/>
                    <a:lstStyle/>
                    <a:p>
                      <a:pPr algn="l" fontAlgn="b"/>
                      <a:r>
                        <a:rPr lang="en-GB" sz="1000" b="0" i="0" u="none" strike="noStrike" dirty="0">
                          <a:effectLst/>
                          <a:latin typeface="Arial" panose="020B0604020202020204" pitchFamily="34" charset="0"/>
                        </a:rPr>
                        <a:t>RESET (alternative)</a:t>
                      </a:r>
                    </a:p>
                  </a:txBody>
                  <a:tcPr anchor="ctr"/>
                </a:tc>
                <a:tc>
                  <a:txBody>
                    <a:bodyPr/>
                    <a:lstStyle/>
                    <a:p>
                      <a:pPr algn="ctr" fontAlgn="b"/>
                      <a:r>
                        <a:rPr lang="en-GB" sz="1000" b="0" i="0" u="none" strike="noStrike" dirty="0">
                          <a:effectLst/>
                          <a:latin typeface="Arial" panose="020B0604020202020204" pitchFamily="34" charset="0"/>
                        </a:rPr>
                        <a:t>0.10</a:t>
                      </a:r>
                    </a:p>
                  </a:txBody>
                  <a:tcPr anchor="ctr"/>
                </a:tc>
                <a:tc>
                  <a:txBody>
                    <a:bodyPr/>
                    <a:lstStyle/>
                    <a:p>
                      <a:pPr algn="ctr" fontAlgn="b"/>
                      <a:r>
                        <a:rPr lang="en-GB" sz="1000" b="0" i="0" u="none" strike="noStrike" dirty="0">
                          <a:effectLst/>
                          <a:latin typeface="Arial" panose="020B0604020202020204" pitchFamily="34" charset="0"/>
                        </a:rPr>
                        <a:t>0.54</a:t>
                      </a:r>
                    </a:p>
                  </a:txBody>
                  <a:tcPr anchor="ctr"/>
                </a:tc>
                <a:tc>
                  <a:txBody>
                    <a:bodyPr/>
                    <a:lstStyle/>
                    <a:p>
                      <a:pPr algn="ctr" fontAlgn="ctr"/>
                      <a:r>
                        <a:rPr lang="en-GB" sz="1000" b="0" i="0" u="none" strike="noStrike">
                          <a:effectLst/>
                          <a:latin typeface="Arial" panose="020B0604020202020204" pitchFamily="34" charset="0"/>
                        </a:rPr>
                        <a:t>0.21</a:t>
                      </a:r>
                    </a:p>
                  </a:txBody>
                  <a:tcPr marL="9525" marR="9525" marT="9525" marB="0" anchor="ctr"/>
                </a:tc>
                <a:extLst>
                  <a:ext uri="{0D108BD9-81ED-4DB2-BD59-A6C34878D82A}">
                    <a16:rowId xmlns:a16="http://schemas.microsoft.com/office/drawing/2014/main" val="642999715"/>
                  </a:ext>
                </a:extLst>
              </a:tr>
              <a:tr h="291896">
                <a:tc>
                  <a:txBody>
                    <a:bodyPr/>
                    <a:lstStyle/>
                    <a:p>
                      <a:pPr algn="l" fontAlgn="b"/>
                      <a:r>
                        <a:rPr lang="en-GB" sz="1000" b="0" i="0" u="none" strike="noStrike" dirty="0">
                          <a:effectLst/>
                          <a:latin typeface="Arial" panose="020B0604020202020204" pitchFamily="34" charset="0"/>
                        </a:rPr>
                        <a:t>White Heteroskedasticity</a:t>
                      </a:r>
                    </a:p>
                  </a:txBody>
                  <a:tcPr anchor="ctr"/>
                </a:tc>
                <a:tc>
                  <a:txBody>
                    <a:bodyPr/>
                    <a:lstStyle/>
                    <a:p>
                      <a:pPr algn="ctr" fontAlgn="b"/>
                      <a:r>
                        <a:rPr lang="en-GB" sz="1000" b="0" i="0" u="none" strike="noStrike" dirty="0">
                          <a:effectLst/>
                          <a:latin typeface="Arial" panose="020B0604020202020204" pitchFamily="34" charset="0"/>
                        </a:rPr>
                        <a:t>0.01</a:t>
                      </a:r>
                    </a:p>
                  </a:txBody>
                  <a:tcPr anchor="ctr"/>
                </a:tc>
                <a:tc>
                  <a:txBody>
                    <a:bodyPr/>
                    <a:lstStyle/>
                    <a:p>
                      <a:pPr algn="ctr" fontAlgn="b"/>
                      <a:r>
                        <a:rPr lang="en-GB" sz="1000" b="0" i="0" u="none" strike="noStrike" dirty="0">
                          <a:effectLst/>
                          <a:latin typeface="Arial" panose="020B0604020202020204" pitchFamily="34" charset="0"/>
                        </a:rPr>
                        <a:t>0.07</a:t>
                      </a:r>
                    </a:p>
                  </a:txBody>
                  <a:tcPr anchor="ctr"/>
                </a:tc>
                <a:tc>
                  <a:txBody>
                    <a:bodyPr/>
                    <a:lstStyle/>
                    <a:p>
                      <a:pPr algn="ctr" fontAlgn="ctr"/>
                      <a:r>
                        <a:rPr lang="en-GB" sz="1000" b="0" i="0" u="none" strike="noStrike" dirty="0">
                          <a:effectLst/>
                          <a:latin typeface="Arial" panose="020B0604020202020204" pitchFamily="34" charset="0"/>
                        </a:rPr>
                        <a:t>0.00</a:t>
                      </a:r>
                    </a:p>
                  </a:txBody>
                  <a:tcPr marL="9525" marR="9525" marT="9525" marB="0" anchor="ctr"/>
                </a:tc>
                <a:extLst>
                  <a:ext uri="{0D108BD9-81ED-4DB2-BD59-A6C34878D82A}">
                    <a16:rowId xmlns:a16="http://schemas.microsoft.com/office/drawing/2014/main" val="197746133"/>
                  </a:ext>
                </a:extLst>
              </a:tr>
              <a:tr h="179628">
                <a:tc>
                  <a:txBody>
                    <a:bodyPr/>
                    <a:lstStyle/>
                    <a:p>
                      <a:pPr algn="l" fontAlgn="b"/>
                      <a:r>
                        <a:rPr lang="en-GB" sz="1000" b="0" i="0" u="none" strike="noStrike" dirty="0">
                          <a:effectLst/>
                          <a:latin typeface="Arial" panose="020B0604020202020204" pitchFamily="34" charset="0"/>
                        </a:rPr>
                        <a:t>Pooling (F-test)</a:t>
                      </a:r>
                    </a:p>
                  </a:txBody>
                  <a:tcPr anchor="ctr"/>
                </a:tc>
                <a:tc>
                  <a:txBody>
                    <a:bodyPr/>
                    <a:lstStyle/>
                    <a:p>
                      <a:pPr algn="ctr" fontAlgn="b"/>
                      <a:r>
                        <a:rPr lang="en-GB" sz="1000" b="0" i="0" u="none" strike="noStrike" dirty="0">
                          <a:effectLst/>
                          <a:latin typeface="Arial" panose="020B0604020202020204" pitchFamily="34" charset="0"/>
                        </a:rPr>
                        <a:t>0.96</a:t>
                      </a:r>
                    </a:p>
                  </a:txBody>
                  <a:tcPr anchor="ctr"/>
                </a:tc>
                <a:tc>
                  <a:txBody>
                    <a:bodyPr/>
                    <a:lstStyle/>
                    <a:p>
                      <a:pPr algn="ctr" fontAlgn="b"/>
                      <a:r>
                        <a:rPr lang="en-GB" sz="1000" b="0" i="0" u="none" strike="noStrike" dirty="0">
                          <a:effectLst/>
                          <a:latin typeface="Arial" panose="020B0604020202020204" pitchFamily="34" charset="0"/>
                        </a:rPr>
                        <a:t>0.85</a:t>
                      </a:r>
                    </a:p>
                  </a:txBody>
                  <a:tcPr anchor="ctr"/>
                </a:tc>
                <a:tc>
                  <a:txBody>
                    <a:bodyPr/>
                    <a:lstStyle/>
                    <a:p>
                      <a:pPr algn="ctr" fontAlgn="ctr"/>
                      <a:r>
                        <a:rPr lang="en-GB" sz="1000" b="0" i="0" u="none" strike="noStrike" dirty="0">
                          <a:effectLst/>
                          <a:latin typeface="Arial" panose="020B0604020202020204" pitchFamily="34" charset="0"/>
                        </a:rPr>
                        <a:t>1.00</a:t>
                      </a:r>
                    </a:p>
                  </a:txBody>
                  <a:tcPr marL="9525" marR="9525" marT="9525" marB="0" anchor="ctr"/>
                </a:tc>
                <a:extLst>
                  <a:ext uri="{0D108BD9-81ED-4DB2-BD59-A6C34878D82A}">
                    <a16:rowId xmlns:a16="http://schemas.microsoft.com/office/drawing/2014/main" val="2716246782"/>
                  </a:ext>
                </a:extLst>
              </a:tr>
              <a:tr h="243342">
                <a:tc>
                  <a:txBody>
                    <a:bodyPr/>
                    <a:lstStyle/>
                    <a:p>
                      <a:pPr algn="l" fontAlgn="b"/>
                      <a:r>
                        <a:rPr lang="en-GB" sz="1000" b="0" i="0" u="none" strike="noStrike" dirty="0">
                          <a:effectLst/>
                          <a:latin typeface="Arial" panose="020B0604020202020204" pitchFamily="34" charset="0"/>
                        </a:rPr>
                        <a:t>Breusch-Pagan Test</a:t>
                      </a:r>
                    </a:p>
                  </a:txBody>
                  <a:tcPr anchor="ctr"/>
                </a:tc>
                <a:tc>
                  <a:txBody>
                    <a:bodyPr/>
                    <a:lstStyle/>
                    <a:p>
                      <a:pPr algn="ctr" fontAlgn="b"/>
                      <a:r>
                        <a:rPr lang="en-GB" sz="1000" b="0" i="0" u="none" strike="noStrike" dirty="0">
                          <a:effectLst/>
                          <a:latin typeface="Arial" panose="020B0604020202020204" pitchFamily="34" charset="0"/>
                        </a:rPr>
                        <a:t>0.00</a:t>
                      </a:r>
                    </a:p>
                  </a:txBody>
                  <a:tcPr anchor="ctr"/>
                </a:tc>
                <a:tc>
                  <a:txBody>
                    <a:bodyPr/>
                    <a:lstStyle/>
                    <a:p>
                      <a:pPr algn="ctr" fontAlgn="b"/>
                      <a:r>
                        <a:rPr lang="en-GB" sz="1000" b="0" i="0" u="none" strike="noStrike" dirty="0">
                          <a:effectLst/>
                          <a:latin typeface="Arial" panose="020B0604020202020204" pitchFamily="34" charset="0"/>
                        </a:rPr>
                        <a:t>0.00</a:t>
                      </a:r>
                    </a:p>
                  </a:txBody>
                  <a:tcPr anchor="ctr"/>
                </a:tc>
                <a:tc>
                  <a:txBody>
                    <a:bodyPr/>
                    <a:lstStyle/>
                    <a:p>
                      <a:pPr algn="ctr" fontAlgn="ctr"/>
                      <a:r>
                        <a:rPr lang="en-GB" sz="1000" b="0" i="0" u="none" strike="noStrike" dirty="0">
                          <a:effectLst/>
                          <a:latin typeface="Arial" panose="020B0604020202020204" pitchFamily="34" charset="0"/>
                        </a:rPr>
                        <a:t>0.00</a:t>
                      </a:r>
                    </a:p>
                  </a:txBody>
                  <a:tcPr marL="9525" marR="9525" marT="9525" marB="0" anchor="ctr"/>
                </a:tc>
                <a:extLst>
                  <a:ext uri="{0D108BD9-81ED-4DB2-BD59-A6C34878D82A}">
                    <a16:rowId xmlns:a16="http://schemas.microsoft.com/office/drawing/2014/main" val="133277786"/>
                  </a:ext>
                </a:extLst>
              </a:tr>
              <a:tr h="179628">
                <a:tc>
                  <a:txBody>
                    <a:bodyPr/>
                    <a:lstStyle/>
                    <a:p>
                      <a:pPr algn="l" fontAlgn="b"/>
                      <a:r>
                        <a:rPr lang="en-GB" sz="1000" b="0" i="0" u="none" strike="noStrike" dirty="0">
                          <a:effectLst/>
                          <a:latin typeface="Arial" panose="020B0604020202020204" pitchFamily="34" charset="0"/>
                        </a:rPr>
                        <a:t>Efficiency range</a:t>
                      </a:r>
                    </a:p>
                  </a:txBody>
                  <a:tcPr anchor="ctr"/>
                </a:tc>
                <a:tc>
                  <a:txBody>
                    <a:bodyPr/>
                    <a:lstStyle/>
                    <a:p>
                      <a:pPr algn="ctr" fontAlgn="b"/>
                      <a:r>
                        <a:rPr lang="en-GB" sz="1000" b="0" i="0" u="none" strike="noStrike" dirty="0">
                          <a:effectLst/>
                          <a:latin typeface="Arial" panose="020B0604020202020204" pitchFamily="34" charset="0"/>
                        </a:rPr>
                        <a:t>90–111%</a:t>
                      </a:r>
                    </a:p>
                  </a:txBody>
                  <a:tcPr anchor="ctr"/>
                </a:tc>
                <a:tc>
                  <a:txBody>
                    <a:bodyPr/>
                    <a:lstStyle/>
                    <a:p>
                      <a:pPr algn="ctr" fontAlgn="b"/>
                      <a:r>
                        <a:rPr lang="en-GB" sz="1000" b="0" i="0" u="none" strike="noStrike" dirty="0">
                          <a:effectLst/>
                          <a:latin typeface="Arial" panose="020B0604020202020204" pitchFamily="34" charset="0"/>
                        </a:rPr>
                        <a:t>90–113%</a:t>
                      </a:r>
                    </a:p>
                  </a:txBody>
                  <a:tcPr anchor="ctr"/>
                </a:tc>
                <a:tc>
                  <a:txBody>
                    <a:bodyPr/>
                    <a:lstStyle/>
                    <a:p>
                      <a:pPr algn="ctr" fontAlgn="b"/>
                      <a:r>
                        <a:rPr lang="en-GB" sz="1000" b="0" i="0" u="none" strike="noStrike" dirty="0">
                          <a:effectLst/>
                          <a:latin typeface="Arial" panose="020B0604020202020204" pitchFamily="34" charset="0"/>
                        </a:rPr>
                        <a:t>89–116%</a:t>
                      </a:r>
                    </a:p>
                  </a:txBody>
                  <a:tcPr anchor="ctr"/>
                </a:tc>
                <a:extLst>
                  <a:ext uri="{0D108BD9-81ED-4DB2-BD59-A6C34878D82A}">
                    <a16:rowId xmlns:a16="http://schemas.microsoft.com/office/drawing/2014/main" val="3053142836"/>
                  </a:ext>
                </a:extLst>
              </a:tr>
              <a:tr h="179628">
                <a:tc>
                  <a:txBody>
                    <a:bodyPr/>
                    <a:lstStyle/>
                    <a:p>
                      <a:pPr algn="l" fontAlgn="b"/>
                      <a:r>
                        <a:rPr lang="en-GB" sz="1000" b="0" i="0" u="none" strike="noStrike" dirty="0">
                          <a:effectLst/>
                          <a:latin typeface="Arial" panose="020B0604020202020204" pitchFamily="34" charset="0"/>
                        </a:rPr>
                        <a:t>Upper quartile</a:t>
                      </a:r>
                    </a:p>
                  </a:txBody>
                  <a:tcPr anchor="ctr"/>
                </a:tc>
                <a:tc>
                  <a:txBody>
                    <a:bodyPr/>
                    <a:lstStyle/>
                    <a:p>
                      <a:pPr algn="ctr" fontAlgn="b"/>
                      <a:r>
                        <a:rPr lang="en-GB" sz="1000" b="0" i="0" u="none" strike="noStrike" dirty="0">
                          <a:effectLst/>
                          <a:latin typeface="Arial" panose="020B0604020202020204" pitchFamily="34" charset="0"/>
                        </a:rPr>
                        <a:t>95%</a:t>
                      </a:r>
                    </a:p>
                  </a:txBody>
                  <a:tcPr anchor="ctr"/>
                </a:tc>
                <a:tc>
                  <a:txBody>
                    <a:bodyPr/>
                    <a:lstStyle/>
                    <a:p>
                      <a:pPr algn="ctr" fontAlgn="b"/>
                      <a:r>
                        <a:rPr lang="en-GB" sz="1000" b="0" i="0" u="none" strike="noStrike" dirty="0">
                          <a:effectLst/>
                          <a:latin typeface="Arial" panose="020B0604020202020204" pitchFamily="34" charset="0"/>
                        </a:rPr>
                        <a:t>94%</a:t>
                      </a:r>
                    </a:p>
                  </a:txBody>
                  <a:tcPr anchor="ctr"/>
                </a:tc>
                <a:tc>
                  <a:txBody>
                    <a:bodyPr/>
                    <a:lstStyle/>
                    <a:p>
                      <a:pPr algn="ctr" fontAlgn="b"/>
                      <a:r>
                        <a:rPr lang="en-GB" sz="1000" b="0" i="0" u="none" strike="noStrike" dirty="0">
                          <a:effectLst/>
                          <a:latin typeface="Arial" panose="020B0604020202020204" pitchFamily="34" charset="0"/>
                        </a:rPr>
                        <a:t>95%</a:t>
                      </a:r>
                    </a:p>
                  </a:txBody>
                  <a:tcPr anchor="ctr"/>
                </a:tc>
                <a:extLst>
                  <a:ext uri="{0D108BD9-81ED-4DB2-BD59-A6C34878D82A}">
                    <a16:rowId xmlns:a16="http://schemas.microsoft.com/office/drawing/2014/main" val="3664037684"/>
                  </a:ext>
                </a:extLst>
              </a:tr>
            </a:tbl>
          </a:graphicData>
        </a:graphic>
      </p:graphicFrame>
      <p:sp>
        <p:nvSpPr>
          <p:cNvPr id="4098" name="Rectangle 2"/>
          <p:cNvSpPr>
            <a:spLocks noGrp="1" noChangeArrowheads="1"/>
          </p:cNvSpPr>
          <p:nvPr>
            <p:ph type="title"/>
          </p:nvPr>
        </p:nvSpPr>
        <p:spPr/>
        <p:txBody>
          <a:bodyPr/>
          <a:lstStyle/>
          <a:p>
            <a:r>
              <a:rPr lang="en-GB" dirty="0"/>
              <a:t>Bottom-up TOTEX models</a:t>
            </a:r>
            <a:br>
              <a:rPr lang="en-GB" dirty="0"/>
            </a:br>
            <a:r>
              <a:rPr lang="en-GB" b="0" dirty="0"/>
              <a:t>Updated econometric models</a:t>
            </a:r>
          </a:p>
        </p:txBody>
      </p:sp>
      <p:sp>
        <p:nvSpPr>
          <p:cNvPr id="9" name="Rounded Rectangular Callout 8">
            <a:extLst>
              <a:ext uri="{FF2B5EF4-FFF2-40B4-BE49-F238E27FC236}">
                <a16:creationId xmlns:a16="http://schemas.microsoft.com/office/drawing/2014/main" id="{A854EA9D-7D25-4532-BDD1-C047FCBFA967}"/>
              </a:ext>
            </a:extLst>
          </p:cNvPr>
          <p:cNvSpPr/>
          <p:nvPr/>
        </p:nvSpPr>
        <p:spPr bwMode="auto">
          <a:xfrm>
            <a:off x="5724525" y="1742880"/>
            <a:ext cx="2879726" cy="798824"/>
          </a:xfrm>
          <a:prstGeom prst="wedgeRoundRectCallout">
            <a:avLst>
              <a:gd name="adj1" fmla="val -71045"/>
              <a:gd name="adj2" fmla="val 29380"/>
              <a:gd name="adj3" fmla="val 16667"/>
            </a:avLst>
          </a:prstGeom>
          <a:solidFill>
            <a:srgbClr val="0066B3"/>
          </a:solidFill>
          <a:ln w="9525" cap="flat" cmpd="sng" algn="ctr">
            <a:noFill/>
            <a:prstDash val="solid"/>
            <a:round/>
            <a:headEnd type="none" w="med" len="med"/>
            <a:tailEnd type="none" w="med" len="med"/>
          </a:ln>
          <a:effectLst/>
        </p:spPr>
        <p:txBody>
          <a:bodyPr vert="horz" wrap="square" lIns="72000" tIns="72000" rIns="72000" bIns="72000" numCol="1" rtlCol="0" anchor="ctr" anchorCtr="0" compatLnSpc="1">
            <a:prstTxWarp prst="textNoShape">
              <a:avLst/>
            </a:prstTxWarp>
            <a:noAutofit/>
          </a:bodyPr>
          <a:lstStyle/>
          <a:p>
            <a:pPr>
              <a:spcBef>
                <a:spcPts val="0"/>
              </a:spcBef>
              <a:spcAft>
                <a:spcPts val="600"/>
              </a:spcAft>
            </a:pPr>
            <a:r>
              <a:rPr lang="en-GB" dirty="0">
                <a:solidFill>
                  <a:schemeClr val="bg1"/>
                </a:solidFill>
              </a:rPr>
              <a:t>The estimated coefficient on the CSV falls, indicating that economies of scale are more pronounced</a:t>
            </a:r>
          </a:p>
        </p:txBody>
      </p:sp>
      <p:sp>
        <p:nvSpPr>
          <p:cNvPr id="10" name="Rounded Rectangular Callout 8">
            <a:extLst>
              <a:ext uri="{FF2B5EF4-FFF2-40B4-BE49-F238E27FC236}">
                <a16:creationId xmlns:a16="http://schemas.microsoft.com/office/drawing/2014/main" id="{28EF58CD-7EE8-415C-8FDF-32AB745B2193}"/>
              </a:ext>
            </a:extLst>
          </p:cNvPr>
          <p:cNvSpPr/>
          <p:nvPr/>
        </p:nvSpPr>
        <p:spPr bwMode="auto">
          <a:xfrm>
            <a:off x="5724522" y="2615361"/>
            <a:ext cx="2879727" cy="956415"/>
          </a:xfrm>
          <a:prstGeom prst="wedgeRoundRectCallout">
            <a:avLst>
              <a:gd name="adj1" fmla="val -73604"/>
              <a:gd name="adj2" fmla="val 1022"/>
              <a:gd name="adj3" fmla="val 16667"/>
            </a:avLst>
          </a:prstGeom>
          <a:solidFill>
            <a:srgbClr val="0066B3"/>
          </a:solidFill>
          <a:ln w="9525" cap="flat" cmpd="sng" algn="ctr">
            <a:noFill/>
            <a:prstDash val="solid"/>
            <a:round/>
            <a:headEnd type="none" w="med" len="med"/>
            <a:tailEnd type="none" w="med" len="med"/>
          </a:ln>
          <a:effectLst/>
        </p:spPr>
        <p:txBody>
          <a:bodyPr vert="horz" wrap="square" lIns="72000" tIns="72000" rIns="72000" bIns="72000" numCol="1" rtlCol="0" anchor="ctr" anchorCtr="0" compatLnSpc="1">
            <a:prstTxWarp prst="textNoShape">
              <a:avLst/>
            </a:prstTxWarp>
            <a:noAutofit/>
          </a:bodyPr>
          <a:lstStyle/>
          <a:p>
            <a:pPr>
              <a:spcBef>
                <a:spcPts val="0"/>
              </a:spcBef>
              <a:spcAft>
                <a:spcPts val="600"/>
              </a:spcAft>
            </a:pPr>
            <a:r>
              <a:rPr lang="en-GB" dirty="0">
                <a:solidFill>
                  <a:schemeClr val="bg1"/>
                </a:solidFill>
              </a:rPr>
              <a:t>The R2 falls slightly (although by less than with the previous data update), meaning that the model is less able to explain cost variations with the updated data compared to the DD</a:t>
            </a:r>
          </a:p>
        </p:txBody>
      </p:sp>
      <p:sp>
        <p:nvSpPr>
          <p:cNvPr id="12" name="Rounded Rectangular Callout 8">
            <a:extLst>
              <a:ext uri="{FF2B5EF4-FFF2-40B4-BE49-F238E27FC236}">
                <a16:creationId xmlns:a16="http://schemas.microsoft.com/office/drawing/2014/main" id="{A65B8D2F-C8F1-46C0-B76A-0488660E424C}"/>
              </a:ext>
            </a:extLst>
          </p:cNvPr>
          <p:cNvSpPr/>
          <p:nvPr/>
        </p:nvSpPr>
        <p:spPr bwMode="auto">
          <a:xfrm>
            <a:off x="5724522" y="3645433"/>
            <a:ext cx="2879728" cy="561588"/>
          </a:xfrm>
          <a:prstGeom prst="wedgeRoundRectCallout">
            <a:avLst>
              <a:gd name="adj1" fmla="val -70778"/>
              <a:gd name="adj2" fmla="val -22705"/>
              <a:gd name="adj3" fmla="val 16667"/>
            </a:avLst>
          </a:prstGeom>
          <a:solidFill>
            <a:srgbClr val="0066B3"/>
          </a:solidFill>
          <a:ln w="9525" cap="flat" cmpd="sng" algn="ctr">
            <a:noFill/>
            <a:prstDash val="solid"/>
            <a:round/>
            <a:headEnd type="none" w="med" len="med"/>
            <a:tailEnd type="none" w="med" len="med"/>
          </a:ln>
          <a:effectLst/>
        </p:spPr>
        <p:txBody>
          <a:bodyPr vert="horz" wrap="square" lIns="72000" tIns="72000" rIns="72000" bIns="72000" numCol="1" rtlCol="0" anchor="ctr" anchorCtr="0" compatLnSpc="1">
            <a:prstTxWarp prst="textNoShape">
              <a:avLst/>
            </a:prstTxWarp>
            <a:noAutofit/>
          </a:bodyPr>
          <a:lstStyle/>
          <a:p>
            <a:pPr>
              <a:spcBef>
                <a:spcPts val="0"/>
              </a:spcBef>
              <a:spcAft>
                <a:spcPts val="600"/>
              </a:spcAft>
            </a:pPr>
            <a:r>
              <a:rPr lang="en-GB" dirty="0">
                <a:solidFill>
                  <a:schemeClr val="bg1"/>
                </a:solidFill>
              </a:rPr>
              <a:t>The other statistical diagnostics are largely insensitive to the data update</a:t>
            </a:r>
          </a:p>
        </p:txBody>
      </p:sp>
      <p:sp>
        <p:nvSpPr>
          <p:cNvPr id="2" name="Footer Placeholder 1">
            <a:extLst>
              <a:ext uri="{FF2B5EF4-FFF2-40B4-BE49-F238E27FC236}">
                <a16:creationId xmlns:a16="http://schemas.microsoft.com/office/drawing/2014/main" id="{31670BFF-3BB1-40E0-B088-EFB61CD511CE}"/>
              </a:ext>
            </a:extLst>
          </p:cNvPr>
          <p:cNvSpPr>
            <a:spLocks noGrp="1"/>
          </p:cNvSpPr>
          <p:nvPr>
            <p:ph type="ftr" sz="quarter" idx="11"/>
          </p:nvPr>
        </p:nvSpPr>
        <p:spPr/>
        <p:txBody>
          <a:bodyPr/>
          <a:lstStyle/>
          <a:p>
            <a:r>
              <a:rPr lang="en-GB" dirty="0"/>
              <a:t>Strictly confidential</a:t>
            </a:r>
          </a:p>
        </p:txBody>
      </p:sp>
      <p:sp>
        <p:nvSpPr>
          <p:cNvPr id="3" name="Slide Number Placeholder 2">
            <a:extLst>
              <a:ext uri="{FF2B5EF4-FFF2-40B4-BE49-F238E27FC236}">
                <a16:creationId xmlns:a16="http://schemas.microsoft.com/office/drawing/2014/main" id="{636993D2-8EDA-4073-9028-C7B4F6E7C879}"/>
              </a:ext>
            </a:extLst>
          </p:cNvPr>
          <p:cNvSpPr>
            <a:spLocks noGrp="1"/>
          </p:cNvSpPr>
          <p:nvPr>
            <p:ph type="sldNum" sz="quarter" idx="12"/>
          </p:nvPr>
        </p:nvSpPr>
        <p:spPr/>
        <p:txBody>
          <a:bodyPr/>
          <a:lstStyle/>
          <a:p>
            <a:fld id="{C9D05E43-48E8-4592-8BB6-D73E5BFC2A1E}" type="slidenum">
              <a:rPr lang="en-GB" smtClean="0"/>
              <a:pPr/>
              <a:t>17</a:t>
            </a:fld>
            <a:endParaRPr lang="en-GB" dirty="0"/>
          </a:p>
        </p:txBody>
      </p:sp>
      <p:sp>
        <p:nvSpPr>
          <p:cNvPr id="13" name="TextBox 12">
            <a:extLst>
              <a:ext uri="{FF2B5EF4-FFF2-40B4-BE49-F238E27FC236}">
                <a16:creationId xmlns:a16="http://schemas.microsoft.com/office/drawing/2014/main" id="{F7E102F1-829C-478C-BD58-16A990E6BF29}"/>
              </a:ext>
            </a:extLst>
          </p:cNvPr>
          <p:cNvSpPr txBox="1"/>
          <p:nvPr/>
        </p:nvSpPr>
        <p:spPr>
          <a:xfrm>
            <a:off x="5724522" y="4389730"/>
            <a:ext cx="2879728" cy="1123712"/>
          </a:xfrm>
          <a:prstGeom prst="roundRect">
            <a:avLst/>
          </a:prstGeom>
          <a:solidFill>
            <a:srgbClr val="A7DAF3"/>
          </a:solidFill>
        </p:spPr>
        <p:txBody>
          <a:bodyPr wrap="square" rtlCol="0">
            <a:spAutoFit/>
          </a:bodyPr>
          <a:lstStyle/>
          <a:p>
            <a:r>
              <a:rPr lang="en-GB" dirty="0"/>
              <a:t>The reduction in model explanatory power is consistent with other recent studies examining the performance of the ED1 cost models with the latest data. </a:t>
            </a:r>
          </a:p>
        </p:txBody>
      </p:sp>
    </p:spTree>
    <p:extLst>
      <p:ext uri="{BB962C8B-B14F-4D97-AF65-F5344CB8AC3E}">
        <p14:creationId xmlns:p14="http://schemas.microsoft.com/office/powerpoint/2010/main" val="36120293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2E485840-06F6-44A2-A74B-E11D96A56049}"/>
              </a:ext>
            </a:extLst>
          </p:cNvPr>
          <p:cNvPicPr>
            <a:picLocks noChangeAspect="1"/>
          </p:cNvPicPr>
          <p:nvPr/>
        </p:nvPicPr>
        <p:blipFill>
          <a:blip r:embed="rId3"/>
          <a:stretch>
            <a:fillRect/>
          </a:stretch>
        </p:blipFill>
        <p:spPr>
          <a:xfrm>
            <a:off x="630391" y="1749103"/>
            <a:ext cx="5829938" cy="3798667"/>
          </a:xfrm>
          <a:prstGeom prst="rect">
            <a:avLst/>
          </a:prstGeom>
        </p:spPr>
      </p:pic>
      <p:sp>
        <p:nvSpPr>
          <p:cNvPr id="4098" name="Rectangle 2"/>
          <p:cNvSpPr>
            <a:spLocks noGrp="1" noChangeArrowheads="1"/>
          </p:cNvSpPr>
          <p:nvPr>
            <p:ph type="title"/>
          </p:nvPr>
        </p:nvSpPr>
        <p:spPr/>
        <p:txBody>
          <a:bodyPr/>
          <a:lstStyle/>
          <a:p>
            <a:r>
              <a:rPr lang="en-GB" dirty="0"/>
              <a:t>Bottom-up TOTEX models</a:t>
            </a:r>
            <a:br>
              <a:rPr lang="en-GB" dirty="0"/>
            </a:br>
            <a:r>
              <a:rPr lang="en-GB" b="0" dirty="0"/>
              <a:t>ENWL’s performance with the updated data</a:t>
            </a:r>
            <a:endParaRPr lang="en-GB" sz="2200" b="0" dirty="0"/>
          </a:p>
        </p:txBody>
      </p:sp>
      <p:sp>
        <p:nvSpPr>
          <p:cNvPr id="3" name="Footer Placeholder 2">
            <a:extLst>
              <a:ext uri="{FF2B5EF4-FFF2-40B4-BE49-F238E27FC236}">
                <a16:creationId xmlns:a16="http://schemas.microsoft.com/office/drawing/2014/main" id="{B3D8884D-5F5F-42EE-B9FD-E99E039F18F8}"/>
              </a:ext>
            </a:extLst>
          </p:cNvPr>
          <p:cNvSpPr>
            <a:spLocks noGrp="1"/>
          </p:cNvSpPr>
          <p:nvPr>
            <p:ph type="ftr" sz="quarter" idx="11"/>
          </p:nvPr>
        </p:nvSpPr>
        <p:spPr/>
        <p:txBody>
          <a:bodyPr/>
          <a:lstStyle/>
          <a:p>
            <a:r>
              <a:rPr lang="en-GB" dirty="0"/>
              <a:t>Strictly confidential</a:t>
            </a:r>
          </a:p>
        </p:txBody>
      </p:sp>
      <p:sp>
        <p:nvSpPr>
          <p:cNvPr id="8" name="Slide Number Placeholder 7">
            <a:extLst>
              <a:ext uri="{FF2B5EF4-FFF2-40B4-BE49-F238E27FC236}">
                <a16:creationId xmlns:a16="http://schemas.microsoft.com/office/drawing/2014/main" id="{7992CC5B-52D9-4DD5-A60C-B51412FC1446}"/>
              </a:ext>
            </a:extLst>
          </p:cNvPr>
          <p:cNvSpPr>
            <a:spLocks noGrp="1"/>
          </p:cNvSpPr>
          <p:nvPr>
            <p:ph type="sldNum" sz="quarter" idx="12"/>
          </p:nvPr>
        </p:nvSpPr>
        <p:spPr/>
        <p:txBody>
          <a:bodyPr/>
          <a:lstStyle/>
          <a:p>
            <a:fld id="{C9D05E43-48E8-4592-8BB6-D73E5BFC2A1E}" type="slidenum">
              <a:rPr lang="en-GB" smtClean="0"/>
              <a:pPr/>
              <a:t>18</a:t>
            </a:fld>
            <a:endParaRPr lang="en-GB" dirty="0"/>
          </a:p>
        </p:txBody>
      </p:sp>
      <p:sp>
        <p:nvSpPr>
          <p:cNvPr id="19" name="TextBox 18">
            <a:extLst>
              <a:ext uri="{FF2B5EF4-FFF2-40B4-BE49-F238E27FC236}">
                <a16:creationId xmlns:a16="http://schemas.microsoft.com/office/drawing/2014/main" id="{2C8720EC-5B4C-48AE-9F03-2470512CEAE7}"/>
              </a:ext>
            </a:extLst>
          </p:cNvPr>
          <p:cNvSpPr txBox="1"/>
          <p:nvPr/>
        </p:nvSpPr>
        <p:spPr>
          <a:xfrm>
            <a:off x="6460329" y="1749103"/>
            <a:ext cx="2323308" cy="3600986"/>
          </a:xfrm>
          <a:prstGeom prst="rect">
            <a:avLst/>
          </a:prstGeom>
          <a:noFill/>
        </p:spPr>
        <p:txBody>
          <a:bodyPr wrap="square" rtlCol="0">
            <a:spAutoFit/>
          </a:bodyPr>
          <a:lstStyle/>
          <a:p>
            <a:pPr marL="171450" indent="-171450">
              <a:buFont typeface="Arial" panose="020B0604020202020204" pitchFamily="34" charset="0"/>
              <a:buChar char="•"/>
            </a:pPr>
            <a:r>
              <a:rPr lang="en-GB" dirty="0"/>
              <a:t>ENWL’s ranking improves from fifth at slow-track DD to fourth with the new data</a:t>
            </a:r>
          </a:p>
          <a:p>
            <a:pPr marL="171450" indent="-171450">
              <a:buFont typeface="Arial" panose="020B0604020202020204" pitchFamily="34" charset="0"/>
              <a:buChar char="•"/>
            </a:pPr>
            <a:r>
              <a:rPr lang="en-GB" dirty="0"/>
              <a:t>ENWL’s performance is relatively stable, compared to some other DNOs</a:t>
            </a:r>
          </a:p>
          <a:p>
            <a:pPr marL="355600" lvl="1" indent="-171450">
              <a:buFont typeface="Arial" panose="020B0604020202020204" pitchFamily="34" charset="0"/>
              <a:buChar char="•"/>
            </a:pPr>
            <a:r>
              <a:rPr lang="en-GB" dirty="0">
                <a:solidFill>
                  <a:srgbClr val="0066B3"/>
                </a:solidFill>
              </a:rPr>
              <a:t>the second most efficient DNO currently was less efficient than the lower quartile at the ED1 draft determination</a:t>
            </a:r>
          </a:p>
          <a:p>
            <a:pPr marL="355600" lvl="1" indent="-171450">
              <a:buFont typeface="Arial" panose="020B0604020202020204" pitchFamily="34" charset="0"/>
              <a:buChar char="•"/>
            </a:pPr>
            <a:r>
              <a:rPr lang="en-GB" dirty="0">
                <a:solidFill>
                  <a:srgbClr val="0066B3"/>
                </a:solidFill>
              </a:rPr>
              <a:t>two of the DNOs that were in the upper quartile at ED1 are now close to average efficiency or lower</a:t>
            </a:r>
          </a:p>
          <a:p>
            <a:pPr marL="355600" lvl="1" indent="-171450">
              <a:buFont typeface="Arial" panose="020B0604020202020204" pitchFamily="34" charset="0"/>
              <a:buChar char="•"/>
            </a:pPr>
            <a:endParaRPr lang="en-GB" dirty="0">
              <a:solidFill>
                <a:srgbClr val="0066B3"/>
              </a:solidFill>
            </a:endParaRPr>
          </a:p>
        </p:txBody>
      </p:sp>
      <p:sp>
        <p:nvSpPr>
          <p:cNvPr id="20" name="TextBox 19">
            <a:extLst>
              <a:ext uri="{FF2B5EF4-FFF2-40B4-BE49-F238E27FC236}">
                <a16:creationId xmlns:a16="http://schemas.microsoft.com/office/drawing/2014/main" id="{6617DB72-4B6D-44A0-9CE2-647C88C0286A}"/>
              </a:ext>
            </a:extLst>
          </p:cNvPr>
          <p:cNvSpPr txBox="1"/>
          <p:nvPr/>
        </p:nvSpPr>
        <p:spPr>
          <a:xfrm>
            <a:off x="466801" y="2143500"/>
            <a:ext cx="358775" cy="276999"/>
          </a:xfrm>
          <a:prstGeom prst="rect">
            <a:avLst/>
          </a:prstGeom>
          <a:noFill/>
        </p:spPr>
        <p:txBody>
          <a:bodyPr wrap="square" rtlCol="0" anchor="ctr">
            <a:spAutoFit/>
          </a:bodyPr>
          <a:lstStyle/>
          <a:p>
            <a:pPr algn="ctr"/>
            <a:r>
              <a:rPr lang="en-GB" dirty="0"/>
              <a:t>1</a:t>
            </a:r>
          </a:p>
        </p:txBody>
      </p:sp>
      <p:sp>
        <p:nvSpPr>
          <p:cNvPr id="22" name="TextBox 21">
            <a:extLst>
              <a:ext uri="{FF2B5EF4-FFF2-40B4-BE49-F238E27FC236}">
                <a16:creationId xmlns:a16="http://schemas.microsoft.com/office/drawing/2014/main" id="{3D966121-3B39-4800-B2E1-6690B4F86904}"/>
              </a:ext>
            </a:extLst>
          </p:cNvPr>
          <p:cNvSpPr txBox="1"/>
          <p:nvPr/>
        </p:nvSpPr>
        <p:spPr>
          <a:xfrm>
            <a:off x="466801" y="2538052"/>
            <a:ext cx="358775" cy="276999"/>
          </a:xfrm>
          <a:prstGeom prst="rect">
            <a:avLst/>
          </a:prstGeom>
          <a:noFill/>
        </p:spPr>
        <p:txBody>
          <a:bodyPr wrap="square" rtlCol="0" anchor="ctr">
            <a:spAutoFit/>
          </a:bodyPr>
          <a:lstStyle/>
          <a:p>
            <a:pPr algn="ctr"/>
            <a:r>
              <a:rPr lang="en-GB" dirty="0"/>
              <a:t>3</a:t>
            </a:r>
          </a:p>
        </p:txBody>
      </p:sp>
      <p:sp>
        <p:nvSpPr>
          <p:cNvPr id="23" name="TextBox 22">
            <a:extLst>
              <a:ext uri="{FF2B5EF4-FFF2-40B4-BE49-F238E27FC236}">
                <a16:creationId xmlns:a16="http://schemas.microsoft.com/office/drawing/2014/main" id="{E203D059-FD5E-4BA9-9F8C-E74C0A74A78A}"/>
              </a:ext>
            </a:extLst>
          </p:cNvPr>
          <p:cNvSpPr txBox="1"/>
          <p:nvPr/>
        </p:nvSpPr>
        <p:spPr>
          <a:xfrm>
            <a:off x="466801" y="2914665"/>
            <a:ext cx="358775" cy="276999"/>
          </a:xfrm>
          <a:prstGeom prst="rect">
            <a:avLst/>
          </a:prstGeom>
          <a:noFill/>
        </p:spPr>
        <p:txBody>
          <a:bodyPr wrap="square" rtlCol="0" anchor="ctr">
            <a:spAutoFit/>
          </a:bodyPr>
          <a:lstStyle/>
          <a:p>
            <a:pPr algn="ctr"/>
            <a:r>
              <a:rPr lang="en-GB" dirty="0"/>
              <a:t>5</a:t>
            </a:r>
          </a:p>
        </p:txBody>
      </p:sp>
      <p:sp>
        <p:nvSpPr>
          <p:cNvPr id="24" name="TextBox 23">
            <a:extLst>
              <a:ext uri="{FF2B5EF4-FFF2-40B4-BE49-F238E27FC236}">
                <a16:creationId xmlns:a16="http://schemas.microsoft.com/office/drawing/2014/main" id="{9D78DB4C-E740-43C7-B281-6D444DC1B4CF}"/>
              </a:ext>
            </a:extLst>
          </p:cNvPr>
          <p:cNvSpPr txBox="1"/>
          <p:nvPr/>
        </p:nvSpPr>
        <p:spPr>
          <a:xfrm>
            <a:off x="458902" y="3293080"/>
            <a:ext cx="358775" cy="276999"/>
          </a:xfrm>
          <a:prstGeom prst="rect">
            <a:avLst/>
          </a:prstGeom>
          <a:noFill/>
        </p:spPr>
        <p:txBody>
          <a:bodyPr wrap="square" rtlCol="0" anchor="ctr">
            <a:spAutoFit/>
          </a:bodyPr>
          <a:lstStyle/>
          <a:p>
            <a:pPr algn="ctr"/>
            <a:r>
              <a:rPr lang="en-GB" dirty="0"/>
              <a:t>7</a:t>
            </a:r>
          </a:p>
        </p:txBody>
      </p:sp>
      <p:sp>
        <p:nvSpPr>
          <p:cNvPr id="25" name="TextBox 24">
            <a:extLst>
              <a:ext uri="{FF2B5EF4-FFF2-40B4-BE49-F238E27FC236}">
                <a16:creationId xmlns:a16="http://schemas.microsoft.com/office/drawing/2014/main" id="{5D5584B4-6986-47C8-94BF-9FD484046732}"/>
              </a:ext>
            </a:extLst>
          </p:cNvPr>
          <p:cNvSpPr txBox="1"/>
          <p:nvPr/>
        </p:nvSpPr>
        <p:spPr>
          <a:xfrm>
            <a:off x="466801" y="3688096"/>
            <a:ext cx="358775" cy="276999"/>
          </a:xfrm>
          <a:prstGeom prst="rect">
            <a:avLst/>
          </a:prstGeom>
          <a:noFill/>
        </p:spPr>
        <p:txBody>
          <a:bodyPr wrap="square" rtlCol="0" anchor="ctr">
            <a:spAutoFit/>
          </a:bodyPr>
          <a:lstStyle/>
          <a:p>
            <a:pPr algn="ctr"/>
            <a:r>
              <a:rPr lang="en-GB" dirty="0"/>
              <a:t>9</a:t>
            </a:r>
          </a:p>
        </p:txBody>
      </p:sp>
      <p:sp>
        <p:nvSpPr>
          <p:cNvPr id="26" name="TextBox 25">
            <a:extLst>
              <a:ext uri="{FF2B5EF4-FFF2-40B4-BE49-F238E27FC236}">
                <a16:creationId xmlns:a16="http://schemas.microsoft.com/office/drawing/2014/main" id="{402538AA-0A59-4F41-82D5-8E8293ED8BA9}"/>
              </a:ext>
            </a:extLst>
          </p:cNvPr>
          <p:cNvSpPr txBox="1"/>
          <p:nvPr/>
        </p:nvSpPr>
        <p:spPr>
          <a:xfrm>
            <a:off x="466801" y="4086958"/>
            <a:ext cx="358775" cy="276999"/>
          </a:xfrm>
          <a:prstGeom prst="rect">
            <a:avLst/>
          </a:prstGeom>
          <a:noFill/>
        </p:spPr>
        <p:txBody>
          <a:bodyPr wrap="square" rtlCol="0" anchor="ctr">
            <a:spAutoFit/>
          </a:bodyPr>
          <a:lstStyle/>
          <a:p>
            <a:pPr algn="ctr"/>
            <a:r>
              <a:rPr lang="en-GB" dirty="0"/>
              <a:t>11</a:t>
            </a:r>
          </a:p>
        </p:txBody>
      </p:sp>
      <p:sp>
        <p:nvSpPr>
          <p:cNvPr id="27" name="TextBox 26">
            <a:extLst>
              <a:ext uri="{FF2B5EF4-FFF2-40B4-BE49-F238E27FC236}">
                <a16:creationId xmlns:a16="http://schemas.microsoft.com/office/drawing/2014/main" id="{19AB9863-056E-4ADE-9A60-203BB567B6A2}"/>
              </a:ext>
            </a:extLst>
          </p:cNvPr>
          <p:cNvSpPr txBox="1"/>
          <p:nvPr/>
        </p:nvSpPr>
        <p:spPr>
          <a:xfrm>
            <a:off x="466801" y="4481974"/>
            <a:ext cx="358775" cy="276999"/>
          </a:xfrm>
          <a:prstGeom prst="rect">
            <a:avLst/>
          </a:prstGeom>
          <a:noFill/>
        </p:spPr>
        <p:txBody>
          <a:bodyPr wrap="square" rtlCol="0" anchor="ctr">
            <a:spAutoFit/>
          </a:bodyPr>
          <a:lstStyle/>
          <a:p>
            <a:pPr algn="ctr"/>
            <a:r>
              <a:rPr lang="en-GB" dirty="0"/>
              <a:t>13</a:t>
            </a:r>
          </a:p>
        </p:txBody>
      </p:sp>
      <p:sp>
        <p:nvSpPr>
          <p:cNvPr id="28" name="TextBox 27">
            <a:extLst>
              <a:ext uri="{FF2B5EF4-FFF2-40B4-BE49-F238E27FC236}">
                <a16:creationId xmlns:a16="http://schemas.microsoft.com/office/drawing/2014/main" id="{D9170824-E2AC-4272-8CF7-32EA365A1039}"/>
              </a:ext>
            </a:extLst>
          </p:cNvPr>
          <p:cNvSpPr txBox="1"/>
          <p:nvPr/>
        </p:nvSpPr>
        <p:spPr>
          <a:xfrm rot="16200000">
            <a:off x="-853749" y="3549597"/>
            <a:ext cx="2492134" cy="276999"/>
          </a:xfrm>
          <a:prstGeom prst="rect">
            <a:avLst/>
          </a:prstGeom>
          <a:noFill/>
        </p:spPr>
        <p:txBody>
          <a:bodyPr wrap="square" rtlCol="0" anchor="ctr">
            <a:spAutoFit/>
          </a:bodyPr>
          <a:lstStyle/>
          <a:p>
            <a:pPr algn="ctr"/>
            <a:r>
              <a:rPr lang="en-GB" dirty="0"/>
              <a:t>Ranking</a:t>
            </a:r>
          </a:p>
        </p:txBody>
      </p:sp>
      <p:sp>
        <p:nvSpPr>
          <p:cNvPr id="29" name="Rectangle 28">
            <a:extLst>
              <a:ext uri="{FF2B5EF4-FFF2-40B4-BE49-F238E27FC236}">
                <a16:creationId xmlns:a16="http://schemas.microsoft.com/office/drawing/2014/main" id="{C0B84081-00B6-4297-BB22-1C6BB25A7E3B}"/>
              </a:ext>
            </a:extLst>
          </p:cNvPr>
          <p:cNvSpPr/>
          <p:nvPr/>
        </p:nvSpPr>
        <p:spPr bwMode="auto">
          <a:xfrm>
            <a:off x="862594" y="5058161"/>
            <a:ext cx="1086280" cy="107261"/>
          </a:xfrm>
          <a:prstGeom prst="rect">
            <a:avLst/>
          </a:prstGeom>
          <a:solidFill>
            <a:schemeClr val="bg1"/>
          </a:solidFill>
          <a:ln w="9525" cap="flat" cmpd="sng" algn="ctr">
            <a:noFill/>
            <a:prstDash val="solid"/>
            <a:round/>
            <a:headEnd type="none" w="med" len="med"/>
            <a:tailEnd type="none" w="med" len="med"/>
          </a:ln>
          <a:effectLst/>
        </p:spPr>
        <p:txBody>
          <a:bodyPr vert="horz" wrap="square" lIns="72000" tIns="72000" rIns="72000" bIns="72000" numCol="1" rtlCol="0" anchor="t" anchorCtr="0" compatLnSpc="1">
            <a:prstTxWarp prst="textNoShape">
              <a:avLst/>
            </a:prstTxWarp>
            <a:no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GB" sz="1200" b="0" i="0" u="none" strike="noStrike" cap="none" normalizeH="0" baseline="0" dirty="0">
              <a:ln>
                <a:noFill/>
              </a:ln>
              <a:solidFill>
                <a:schemeClr val="tx1"/>
              </a:solidFill>
              <a:effectLst/>
              <a:latin typeface="Arial" pitchFamily="34" charset="0"/>
            </a:endParaRPr>
          </a:p>
        </p:txBody>
      </p:sp>
      <p:sp>
        <p:nvSpPr>
          <p:cNvPr id="30" name="Rectangle 29">
            <a:extLst>
              <a:ext uri="{FF2B5EF4-FFF2-40B4-BE49-F238E27FC236}">
                <a16:creationId xmlns:a16="http://schemas.microsoft.com/office/drawing/2014/main" id="{D92E0036-9A08-4D33-B0EA-AC75496233FF}"/>
              </a:ext>
            </a:extLst>
          </p:cNvPr>
          <p:cNvSpPr/>
          <p:nvPr/>
        </p:nvSpPr>
        <p:spPr bwMode="auto">
          <a:xfrm>
            <a:off x="2456873" y="5044440"/>
            <a:ext cx="3936307" cy="156210"/>
          </a:xfrm>
          <a:prstGeom prst="rect">
            <a:avLst/>
          </a:prstGeom>
          <a:solidFill>
            <a:schemeClr val="bg1"/>
          </a:solidFill>
          <a:ln w="9525" cap="flat" cmpd="sng" algn="ctr">
            <a:noFill/>
            <a:prstDash val="solid"/>
            <a:round/>
            <a:headEnd type="none" w="med" len="med"/>
            <a:tailEnd type="none" w="med" len="med"/>
          </a:ln>
          <a:effectLst/>
        </p:spPr>
        <p:txBody>
          <a:bodyPr vert="horz" wrap="square" lIns="72000" tIns="72000" rIns="72000" bIns="72000" numCol="1" rtlCol="0" anchor="t" anchorCtr="0" compatLnSpc="1">
            <a:prstTxWarp prst="textNoShape">
              <a:avLst/>
            </a:prstTxWarp>
            <a:no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GB" sz="1200" b="0" i="0" u="none" strike="noStrike" cap="none" normalizeH="0" baseline="0" dirty="0">
              <a:ln>
                <a:noFill/>
              </a:ln>
              <a:solidFill>
                <a:schemeClr val="tx1"/>
              </a:solidFill>
              <a:effectLst/>
              <a:latin typeface="Arial" pitchFamily="34" charset="0"/>
            </a:endParaRPr>
          </a:p>
        </p:txBody>
      </p:sp>
      <p:sp>
        <p:nvSpPr>
          <p:cNvPr id="18" name="TextBox 17">
            <a:extLst>
              <a:ext uri="{FF2B5EF4-FFF2-40B4-BE49-F238E27FC236}">
                <a16:creationId xmlns:a16="http://schemas.microsoft.com/office/drawing/2014/main" id="{6D4CF0BB-FDAF-42C7-8731-E9D07917311C}"/>
              </a:ext>
            </a:extLst>
          </p:cNvPr>
          <p:cNvSpPr txBox="1"/>
          <p:nvPr/>
        </p:nvSpPr>
        <p:spPr>
          <a:xfrm>
            <a:off x="530819" y="5527688"/>
            <a:ext cx="5970369" cy="646331"/>
          </a:xfrm>
          <a:prstGeom prst="rect">
            <a:avLst/>
          </a:prstGeom>
          <a:noFill/>
        </p:spPr>
        <p:txBody>
          <a:bodyPr wrap="square" rtlCol="0">
            <a:spAutoFit/>
          </a:bodyPr>
          <a:lstStyle/>
          <a:p>
            <a:r>
              <a:rPr lang="en-GB" sz="900" dirty="0"/>
              <a:t>Note: Efficiency is assessed over the ED1 outturn period (2016–21). Efficiency scores are estimated before reversing the pre-modelling adjustments, in line with the approach taken at ED1. See Ofgem (2014), ‘RIIO-ED1: Final determinations for the </a:t>
            </a:r>
            <a:r>
              <a:rPr lang="en-GB" sz="900" dirty="0" err="1"/>
              <a:t>slowtrack</a:t>
            </a:r>
            <a:r>
              <a:rPr lang="en-GB" sz="900" dirty="0"/>
              <a:t> electricity distribution companies Business plan expenditure assessment’, November, Figure 3.1.</a:t>
            </a:r>
          </a:p>
        </p:txBody>
      </p:sp>
    </p:spTree>
    <p:extLst>
      <p:ext uri="{BB962C8B-B14F-4D97-AF65-F5344CB8AC3E}">
        <p14:creationId xmlns:p14="http://schemas.microsoft.com/office/powerpoint/2010/main" val="15487529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r>
              <a:rPr lang="en-GB" dirty="0"/>
              <a:t>Bottom-up TOTEX models</a:t>
            </a:r>
            <a:br>
              <a:rPr lang="en-GB" dirty="0"/>
            </a:br>
            <a:r>
              <a:rPr lang="en-GB" b="0" dirty="0"/>
              <a:t>ENWL’s performance in alternative model specifications</a:t>
            </a:r>
            <a:endParaRPr lang="en-GB" dirty="0"/>
          </a:p>
        </p:txBody>
      </p:sp>
      <p:sp>
        <p:nvSpPr>
          <p:cNvPr id="2" name="Footer Placeholder 1">
            <a:extLst>
              <a:ext uri="{FF2B5EF4-FFF2-40B4-BE49-F238E27FC236}">
                <a16:creationId xmlns:a16="http://schemas.microsoft.com/office/drawing/2014/main" id="{E908622A-B160-42DD-AD69-76B97CF983F0}"/>
              </a:ext>
            </a:extLst>
          </p:cNvPr>
          <p:cNvSpPr>
            <a:spLocks noGrp="1"/>
          </p:cNvSpPr>
          <p:nvPr>
            <p:ph type="ftr" sz="quarter" idx="11"/>
          </p:nvPr>
        </p:nvSpPr>
        <p:spPr/>
        <p:txBody>
          <a:bodyPr/>
          <a:lstStyle/>
          <a:p>
            <a:r>
              <a:rPr lang="en-GB" dirty="0"/>
              <a:t>Strictly confidential</a:t>
            </a:r>
          </a:p>
        </p:txBody>
      </p:sp>
      <p:sp>
        <p:nvSpPr>
          <p:cNvPr id="3" name="Slide Number Placeholder 2">
            <a:extLst>
              <a:ext uri="{FF2B5EF4-FFF2-40B4-BE49-F238E27FC236}">
                <a16:creationId xmlns:a16="http://schemas.microsoft.com/office/drawing/2014/main" id="{8D21C9DA-F71B-4565-A39B-C9F0D2B42BC7}"/>
              </a:ext>
            </a:extLst>
          </p:cNvPr>
          <p:cNvSpPr>
            <a:spLocks noGrp="1"/>
          </p:cNvSpPr>
          <p:nvPr>
            <p:ph type="sldNum" sz="quarter" idx="12"/>
          </p:nvPr>
        </p:nvSpPr>
        <p:spPr/>
        <p:txBody>
          <a:bodyPr/>
          <a:lstStyle/>
          <a:p>
            <a:fld id="{C9D05E43-48E8-4592-8BB6-D73E5BFC2A1E}" type="slidenum">
              <a:rPr lang="en-GB" smtClean="0"/>
              <a:pPr/>
              <a:t>19</a:t>
            </a:fld>
            <a:endParaRPr lang="en-GB" dirty="0"/>
          </a:p>
        </p:txBody>
      </p:sp>
      <p:sp>
        <p:nvSpPr>
          <p:cNvPr id="5" name="TextBox 4">
            <a:extLst>
              <a:ext uri="{FF2B5EF4-FFF2-40B4-BE49-F238E27FC236}">
                <a16:creationId xmlns:a16="http://schemas.microsoft.com/office/drawing/2014/main" id="{8206D3E7-6AF9-4259-B806-F4ECB96D7B34}"/>
              </a:ext>
            </a:extLst>
          </p:cNvPr>
          <p:cNvSpPr txBox="1"/>
          <p:nvPr/>
        </p:nvSpPr>
        <p:spPr>
          <a:xfrm>
            <a:off x="5809672" y="1790700"/>
            <a:ext cx="2794577" cy="2893100"/>
          </a:xfrm>
          <a:prstGeom prst="rect">
            <a:avLst/>
          </a:prstGeom>
          <a:noFill/>
        </p:spPr>
        <p:txBody>
          <a:bodyPr wrap="square" rtlCol="0">
            <a:spAutoFit/>
          </a:bodyPr>
          <a:lstStyle/>
          <a:p>
            <a:pPr marL="171450" indent="-171450">
              <a:buFont typeface="Arial" panose="020B0604020202020204" pitchFamily="34" charset="0"/>
              <a:buChar char="•"/>
            </a:pPr>
            <a:r>
              <a:rPr lang="en-GB" sz="1400" dirty="0"/>
              <a:t>ENWL performs similarly in the bottom-up models compared to the top-down models</a:t>
            </a:r>
          </a:p>
          <a:p>
            <a:pPr marL="171450" indent="-171450">
              <a:buFont typeface="Arial" panose="020B0604020202020204" pitchFamily="34" charset="0"/>
              <a:buChar char="•"/>
            </a:pPr>
            <a:r>
              <a:rPr lang="en-GB" sz="1400" dirty="0"/>
              <a:t>as with the top-down models, ENWL performs better in models that are estimated using outturn data only and models where regional adjustments are not made</a:t>
            </a:r>
          </a:p>
          <a:p>
            <a:pPr marL="171450" indent="-171450">
              <a:buFont typeface="Arial" panose="020B0604020202020204" pitchFamily="34" charset="0"/>
              <a:buChar char="•"/>
            </a:pPr>
            <a:r>
              <a:rPr lang="en-GB" sz="1400" dirty="0"/>
              <a:t>where ENWL is ranked lower than the upper-quartile, the gap is relatively small (c. 2%)</a:t>
            </a:r>
          </a:p>
        </p:txBody>
      </p:sp>
      <p:graphicFrame>
        <p:nvGraphicFramePr>
          <p:cNvPr id="8" name="Table 7">
            <a:extLst>
              <a:ext uri="{FF2B5EF4-FFF2-40B4-BE49-F238E27FC236}">
                <a16:creationId xmlns:a16="http://schemas.microsoft.com/office/drawing/2014/main" id="{437481A8-908D-4AB3-8492-FFB1E7DA67F3}"/>
              </a:ext>
            </a:extLst>
          </p:cNvPr>
          <p:cNvGraphicFramePr>
            <a:graphicFrameLocks noGrp="1"/>
          </p:cNvGraphicFramePr>
          <p:nvPr>
            <p:extLst>
              <p:ext uri="{D42A27DB-BD31-4B8C-83A1-F6EECF244321}">
                <p14:modId xmlns:p14="http://schemas.microsoft.com/office/powerpoint/2010/main" val="2920353823"/>
              </p:ext>
            </p:extLst>
          </p:nvPr>
        </p:nvGraphicFramePr>
        <p:xfrm>
          <a:off x="358775" y="1748716"/>
          <a:ext cx="5315815" cy="2605334"/>
        </p:xfrm>
        <a:graphic>
          <a:graphicData uri="http://schemas.openxmlformats.org/drawingml/2006/table">
            <a:tbl>
              <a:tblPr firstRow="1" bandRow="1">
                <a:tableStyleId>{5FD0F851-EC5A-4D38-B0AD-8093EC10F338}</a:tableStyleId>
              </a:tblPr>
              <a:tblGrid>
                <a:gridCol w="1076326">
                  <a:extLst>
                    <a:ext uri="{9D8B030D-6E8A-4147-A177-3AD203B41FA5}">
                      <a16:colId xmlns:a16="http://schemas.microsoft.com/office/drawing/2014/main" val="45341063"/>
                    </a:ext>
                  </a:extLst>
                </a:gridCol>
                <a:gridCol w="1440873">
                  <a:extLst>
                    <a:ext uri="{9D8B030D-6E8A-4147-A177-3AD203B41FA5}">
                      <a16:colId xmlns:a16="http://schemas.microsoft.com/office/drawing/2014/main" val="1006113467"/>
                    </a:ext>
                  </a:extLst>
                </a:gridCol>
                <a:gridCol w="932872">
                  <a:extLst>
                    <a:ext uri="{9D8B030D-6E8A-4147-A177-3AD203B41FA5}">
                      <a16:colId xmlns:a16="http://schemas.microsoft.com/office/drawing/2014/main" val="3770241562"/>
                    </a:ext>
                  </a:extLst>
                </a:gridCol>
                <a:gridCol w="932872">
                  <a:extLst>
                    <a:ext uri="{9D8B030D-6E8A-4147-A177-3AD203B41FA5}">
                      <a16:colId xmlns:a16="http://schemas.microsoft.com/office/drawing/2014/main" val="4136236444"/>
                    </a:ext>
                  </a:extLst>
                </a:gridCol>
                <a:gridCol w="932872">
                  <a:extLst>
                    <a:ext uri="{9D8B030D-6E8A-4147-A177-3AD203B41FA5}">
                      <a16:colId xmlns:a16="http://schemas.microsoft.com/office/drawing/2014/main" val="4144654414"/>
                    </a:ext>
                  </a:extLst>
                </a:gridCol>
              </a:tblGrid>
              <a:tr h="776534">
                <a:tc>
                  <a:txBody>
                    <a:bodyPr/>
                    <a:lstStyle/>
                    <a:p>
                      <a:pPr algn="l" fontAlgn="b"/>
                      <a:r>
                        <a:rPr lang="en-GB" sz="1200" u="none" strike="noStrike" dirty="0">
                          <a:effectLst/>
                        </a:rPr>
                        <a:t>Time period</a:t>
                      </a:r>
                      <a:endParaRPr lang="en-GB" sz="1200" b="1" i="0" u="none" strike="noStrike" dirty="0">
                        <a:effectLst/>
                        <a:latin typeface="Arial" panose="020B0604020202020204" pitchFamily="34" charset="0"/>
                      </a:endParaRPr>
                    </a:p>
                  </a:txBody>
                  <a:tcPr anchor="ctr"/>
                </a:tc>
                <a:tc>
                  <a:txBody>
                    <a:bodyPr/>
                    <a:lstStyle/>
                    <a:p>
                      <a:pPr algn="ctr" fontAlgn="b"/>
                      <a:r>
                        <a:rPr lang="en-GB" sz="1200" b="1" i="0" u="none" strike="noStrike" dirty="0">
                          <a:effectLst/>
                          <a:latin typeface="Arial" panose="020B0604020202020204" pitchFamily="34" charset="0"/>
                        </a:rPr>
                        <a:t>Regional adjustments</a:t>
                      </a:r>
                    </a:p>
                  </a:txBody>
                  <a:tcPr anchor="ctr"/>
                </a:tc>
                <a:tc>
                  <a:txBody>
                    <a:bodyPr/>
                    <a:lstStyle/>
                    <a:p>
                      <a:pPr algn="ctr" fontAlgn="b"/>
                      <a:r>
                        <a:rPr lang="en-GB" sz="1200" u="none" strike="noStrike" dirty="0">
                          <a:effectLst/>
                        </a:rPr>
                        <a:t>Ranking</a:t>
                      </a:r>
                      <a:endParaRPr lang="en-GB" sz="1200" b="1" i="0" u="none" strike="noStrike" dirty="0">
                        <a:effectLst/>
                        <a:latin typeface="Arial" panose="020B0604020202020204" pitchFamily="34" charset="0"/>
                      </a:endParaRPr>
                    </a:p>
                  </a:txBody>
                  <a:tcPr anchor="ctr"/>
                </a:tc>
                <a:tc>
                  <a:txBody>
                    <a:bodyPr/>
                    <a:lstStyle/>
                    <a:p>
                      <a:pPr algn="ctr" fontAlgn="b"/>
                      <a:r>
                        <a:rPr lang="en-GB" sz="1200" u="none" strike="noStrike" dirty="0">
                          <a:effectLst/>
                        </a:rPr>
                        <a:t>Efficiency</a:t>
                      </a:r>
                      <a:endParaRPr lang="en-GB" sz="1200" b="1" i="0" u="none" strike="noStrike" dirty="0">
                        <a:effectLst/>
                        <a:latin typeface="Arial" panose="020B0604020202020204" pitchFamily="34" charset="0"/>
                      </a:endParaRPr>
                    </a:p>
                  </a:txBody>
                  <a:tcPr anchor="ctr"/>
                </a:tc>
                <a:tc>
                  <a:txBody>
                    <a:bodyPr/>
                    <a:lstStyle/>
                    <a:p>
                      <a:pPr algn="ctr" fontAlgn="b"/>
                      <a:r>
                        <a:rPr lang="en-GB" sz="1200" u="none" strike="noStrike" dirty="0">
                          <a:effectLst/>
                        </a:rPr>
                        <a:t>UQ Efficiency</a:t>
                      </a:r>
                      <a:endParaRPr lang="en-GB" sz="1200" b="1" i="0" u="none" strike="noStrike" dirty="0">
                        <a:effectLst/>
                        <a:latin typeface="Arial" panose="020B0604020202020204" pitchFamily="34" charset="0"/>
                      </a:endParaRPr>
                    </a:p>
                  </a:txBody>
                  <a:tcPr anchor="ctr"/>
                </a:tc>
                <a:extLst>
                  <a:ext uri="{0D108BD9-81ED-4DB2-BD59-A6C34878D82A}">
                    <a16:rowId xmlns:a16="http://schemas.microsoft.com/office/drawing/2014/main" val="1368454435"/>
                  </a:ext>
                </a:extLst>
              </a:tr>
              <a:tr h="304769">
                <a:tc>
                  <a:txBody>
                    <a:bodyPr/>
                    <a:lstStyle/>
                    <a:p>
                      <a:pPr algn="l" fontAlgn="b"/>
                      <a:r>
                        <a:rPr lang="en-GB" sz="1200" u="none" strike="noStrike" dirty="0">
                          <a:effectLst/>
                        </a:rPr>
                        <a:t>ED1 outturn (2016–21)</a:t>
                      </a:r>
                      <a:endParaRPr lang="en-GB" sz="1200" b="0" i="0" u="none" strike="noStrike" dirty="0">
                        <a:effectLst/>
                        <a:latin typeface="Arial" panose="020B0604020202020204" pitchFamily="34" charset="0"/>
                      </a:endParaRPr>
                    </a:p>
                  </a:txBody>
                  <a:tcPr anchor="ctr"/>
                </a:tc>
                <a:tc>
                  <a:txBody>
                    <a:bodyPr/>
                    <a:lstStyle/>
                    <a:p>
                      <a:pPr algn="ctr" fontAlgn="b"/>
                      <a:r>
                        <a:rPr lang="en-GB" sz="1200" b="0" i="0" u="none" strike="noStrike" dirty="0">
                          <a:effectLst/>
                          <a:latin typeface="Arial" panose="020B0604020202020204" pitchFamily="34" charset="0"/>
                        </a:rPr>
                        <a:t>With adjustments</a:t>
                      </a:r>
                    </a:p>
                  </a:txBody>
                  <a:tcPr anchor="ctr"/>
                </a:tc>
                <a:tc>
                  <a:txBody>
                    <a:bodyPr/>
                    <a:lstStyle/>
                    <a:p>
                      <a:pPr algn="ctr" fontAlgn="b"/>
                      <a:r>
                        <a:rPr lang="en-GB" sz="1200" b="0" i="0" u="none" strike="noStrike" dirty="0">
                          <a:effectLst/>
                          <a:latin typeface="Arial" panose="020B0604020202020204" pitchFamily="34" charset="0"/>
                        </a:rPr>
                        <a:t>4</a:t>
                      </a:r>
                    </a:p>
                  </a:txBody>
                  <a:tcPr anchor="ctr"/>
                </a:tc>
                <a:tc>
                  <a:txBody>
                    <a:bodyPr/>
                    <a:lstStyle/>
                    <a:p>
                      <a:pPr algn="ctr" fontAlgn="b"/>
                      <a:r>
                        <a:rPr lang="en-GB" sz="1200" u="none" strike="noStrike" dirty="0">
                          <a:effectLst/>
                        </a:rPr>
                        <a:t>95%</a:t>
                      </a:r>
                      <a:endParaRPr lang="en-GB" sz="1200" b="0" i="0" u="none" strike="noStrike" dirty="0">
                        <a:effectLst/>
                        <a:latin typeface="Arial" panose="020B0604020202020204" pitchFamily="34" charset="0"/>
                      </a:endParaRPr>
                    </a:p>
                  </a:txBody>
                  <a:tcPr anchor="ctr"/>
                </a:tc>
                <a:tc>
                  <a:txBody>
                    <a:bodyPr/>
                    <a:lstStyle/>
                    <a:p>
                      <a:pPr algn="ctr" fontAlgn="b"/>
                      <a:r>
                        <a:rPr lang="en-GB" sz="1200" u="none" strike="noStrike" dirty="0">
                          <a:effectLst/>
                        </a:rPr>
                        <a:t>95%</a:t>
                      </a:r>
                      <a:endParaRPr lang="en-GB" sz="1200" b="0" i="0" u="none" strike="noStrike" dirty="0">
                        <a:effectLst/>
                        <a:latin typeface="Arial" panose="020B0604020202020204" pitchFamily="34" charset="0"/>
                      </a:endParaRPr>
                    </a:p>
                  </a:txBody>
                  <a:tcPr anchor="ctr"/>
                </a:tc>
                <a:extLst>
                  <a:ext uri="{0D108BD9-81ED-4DB2-BD59-A6C34878D82A}">
                    <a16:rowId xmlns:a16="http://schemas.microsoft.com/office/drawing/2014/main" val="2589086328"/>
                  </a:ext>
                </a:extLst>
              </a:tr>
              <a:tr h="425841">
                <a:tc>
                  <a:txBody>
                    <a:bodyPr/>
                    <a:lstStyle/>
                    <a:p>
                      <a:pPr algn="l" fontAlgn="b"/>
                      <a:r>
                        <a:rPr lang="en-GB" sz="1200" u="none" strike="noStrike" dirty="0">
                          <a:effectLst/>
                        </a:rPr>
                        <a:t>ED1 outturn (2016–21)</a:t>
                      </a:r>
                      <a:endParaRPr lang="en-GB" sz="1200" b="0" i="0" u="none" strike="noStrike" dirty="0">
                        <a:solidFill>
                          <a:schemeClr val="tx1"/>
                        </a:solidFill>
                        <a:effectLst/>
                        <a:latin typeface="Arial" panose="020B0604020202020204" pitchFamily="34" charset="0"/>
                      </a:endParaRPr>
                    </a:p>
                  </a:txBody>
                  <a:tcPr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GB" sz="1200" b="0" i="0" u="none" strike="noStrike" dirty="0">
                          <a:effectLst/>
                          <a:latin typeface="Arial" panose="020B0604020202020204" pitchFamily="34" charset="0"/>
                        </a:rPr>
                        <a:t>Without adjustments</a:t>
                      </a:r>
                    </a:p>
                  </a:txBody>
                  <a:tcPr anchor="ctr"/>
                </a:tc>
                <a:tc>
                  <a:txBody>
                    <a:bodyPr/>
                    <a:lstStyle/>
                    <a:p>
                      <a:pPr algn="ctr" fontAlgn="b"/>
                      <a:r>
                        <a:rPr lang="en-GB" sz="1200" b="0" i="0" u="none" strike="noStrike" dirty="0">
                          <a:effectLst/>
                          <a:latin typeface="Arial" panose="020B0604020202020204" pitchFamily="34" charset="0"/>
                        </a:rPr>
                        <a:t>3</a:t>
                      </a:r>
                    </a:p>
                  </a:txBody>
                  <a:tcPr anchor="ctr"/>
                </a:tc>
                <a:tc>
                  <a:txBody>
                    <a:bodyPr/>
                    <a:lstStyle/>
                    <a:p>
                      <a:pPr algn="ctr" fontAlgn="b"/>
                      <a:r>
                        <a:rPr lang="en-GB" sz="1200" u="none" strike="noStrike" dirty="0">
                          <a:effectLst/>
                        </a:rPr>
                        <a:t>91%</a:t>
                      </a:r>
                      <a:endParaRPr lang="en-GB" sz="1200" b="0" i="0" u="none" strike="noStrike" dirty="0">
                        <a:effectLst/>
                        <a:latin typeface="Arial" panose="020B0604020202020204" pitchFamily="34" charset="0"/>
                      </a:endParaRPr>
                    </a:p>
                  </a:txBody>
                  <a:tcPr anchor="ctr"/>
                </a:tc>
                <a:tc>
                  <a:txBody>
                    <a:bodyPr/>
                    <a:lstStyle/>
                    <a:p>
                      <a:pPr algn="ctr" fontAlgn="b"/>
                      <a:r>
                        <a:rPr lang="en-GB" sz="1200" u="none" strike="noStrike" dirty="0">
                          <a:effectLst/>
                        </a:rPr>
                        <a:t>92%</a:t>
                      </a:r>
                      <a:endParaRPr lang="en-GB" sz="1200" b="0" i="0" u="none" strike="noStrike" dirty="0">
                        <a:effectLst/>
                        <a:latin typeface="Arial" panose="020B0604020202020204" pitchFamily="34" charset="0"/>
                      </a:endParaRPr>
                    </a:p>
                  </a:txBody>
                  <a:tcPr anchor="ctr"/>
                </a:tc>
                <a:extLst>
                  <a:ext uri="{0D108BD9-81ED-4DB2-BD59-A6C34878D82A}">
                    <a16:rowId xmlns:a16="http://schemas.microsoft.com/office/drawing/2014/main" val="736987952"/>
                  </a:ext>
                </a:extLst>
              </a:tr>
              <a:tr h="425841">
                <a:tc>
                  <a:txBody>
                    <a:bodyPr/>
                    <a:lstStyle/>
                    <a:p>
                      <a:pPr algn="l" fontAlgn="b"/>
                      <a:r>
                        <a:rPr kumimoji="0" lang="en-GB" sz="1200" b="0" i="0" u="none" strike="noStrike" kern="1200" cap="none" spc="0" normalizeH="0" baseline="0" noProof="0" dirty="0">
                          <a:ln>
                            <a:noFill/>
                          </a:ln>
                          <a:solidFill>
                            <a:srgbClr val="001E41"/>
                          </a:solidFill>
                          <a:effectLst/>
                          <a:uLnTx/>
                          <a:uFillTx/>
                          <a:latin typeface="Arial"/>
                          <a:ea typeface="+mn-ea"/>
                          <a:cs typeface="+mn-cs"/>
                        </a:rPr>
                        <a:t>ED1 total </a:t>
                      </a:r>
                      <a:r>
                        <a:rPr lang="en-GB" sz="1200" u="none" strike="noStrike" dirty="0">
                          <a:effectLst/>
                        </a:rPr>
                        <a:t>(2016–23)</a:t>
                      </a:r>
                      <a:endParaRPr lang="en-GB" sz="1200" b="0" i="0" u="none" strike="noStrike" dirty="0">
                        <a:solidFill>
                          <a:schemeClr val="tx1"/>
                        </a:solidFill>
                        <a:effectLst/>
                        <a:latin typeface="Arial" panose="020B0604020202020204" pitchFamily="34" charset="0"/>
                      </a:endParaRPr>
                    </a:p>
                  </a:txBody>
                  <a:tcPr anchor="ctr"/>
                </a:tc>
                <a:tc>
                  <a:txBody>
                    <a:bodyPr/>
                    <a:lstStyle/>
                    <a:p>
                      <a:pPr algn="ctr" fontAlgn="b"/>
                      <a:r>
                        <a:rPr lang="en-GB" sz="1200" b="0" i="0" u="none" strike="noStrike" dirty="0">
                          <a:effectLst/>
                          <a:latin typeface="Arial" panose="020B0604020202020204" pitchFamily="34" charset="0"/>
                        </a:rPr>
                        <a:t>With adjustments</a:t>
                      </a:r>
                    </a:p>
                  </a:txBody>
                  <a:tcPr anchor="ctr"/>
                </a:tc>
                <a:tc>
                  <a:txBody>
                    <a:bodyPr/>
                    <a:lstStyle/>
                    <a:p>
                      <a:pPr algn="ctr" fontAlgn="b"/>
                      <a:r>
                        <a:rPr lang="en-GB" sz="1200" b="0" i="0" u="none" strike="noStrike" dirty="0">
                          <a:effectLst/>
                          <a:latin typeface="Arial" panose="020B0604020202020204" pitchFamily="34" charset="0"/>
                        </a:rPr>
                        <a:t>8</a:t>
                      </a:r>
                    </a:p>
                  </a:txBody>
                  <a:tcPr anchor="ctr"/>
                </a:tc>
                <a:tc>
                  <a:txBody>
                    <a:bodyPr/>
                    <a:lstStyle/>
                    <a:p>
                      <a:pPr algn="ctr" fontAlgn="b"/>
                      <a:r>
                        <a:rPr lang="en-GB" sz="1200" u="none" strike="noStrike" dirty="0">
                          <a:effectLst/>
                        </a:rPr>
                        <a:t>98%</a:t>
                      </a:r>
                      <a:endParaRPr lang="en-GB" sz="1200" b="0" i="0" u="none" strike="noStrike" dirty="0">
                        <a:effectLst/>
                        <a:latin typeface="Arial" panose="020B0604020202020204" pitchFamily="34" charset="0"/>
                      </a:endParaRPr>
                    </a:p>
                  </a:txBody>
                  <a:tcPr anchor="ctr"/>
                </a:tc>
                <a:tc>
                  <a:txBody>
                    <a:bodyPr/>
                    <a:lstStyle/>
                    <a:p>
                      <a:pPr algn="ctr" fontAlgn="b"/>
                      <a:r>
                        <a:rPr lang="en-GB" sz="1200" u="none" strike="noStrike" dirty="0">
                          <a:effectLst/>
                        </a:rPr>
                        <a:t>96%</a:t>
                      </a:r>
                      <a:endParaRPr lang="en-GB" sz="1200" b="0" i="0" u="none" strike="noStrike" dirty="0">
                        <a:effectLst/>
                        <a:latin typeface="Arial" panose="020B0604020202020204" pitchFamily="34" charset="0"/>
                      </a:endParaRPr>
                    </a:p>
                  </a:txBody>
                  <a:tcPr anchor="ctr"/>
                </a:tc>
                <a:extLst>
                  <a:ext uri="{0D108BD9-81ED-4DB2-BD59-A6C34878D82A}">
                    <a16:rowId xmlns:a16="http://schemas.microsoft.com/office/drawing/2014/main" val="1801573299"/>
                  </a:ext>
                </a:extLst>
              </a:tr>
              <a:tr h="425841">
                <a:tc>
                  <a:txBody>
                    <a:bodyPr/>
                    <a:lstStyle/>
                    <a:p>
                      <a:pPr algn="l" fontAlgn="b"/>
                      <a:r>
                        <a:rPr kumimoji="0" lang="en-GB" sz="1200" b="0" i="0" u="none" strike="noStrike" kern="1200" cap="none" spc="0" normalizeH="0" baseline="0" noProof="0" dirty="0">
                          <a:ln>
                            <a:noFill/>
                          </a:ln>
                          <a:solidFill>
                            <a:srgbClr val="001E41"/>
                          </a:solidFill>
                          <a:effectLst/>
                          <a:uLnTx/>
                          <a:uFillTx/>
                          <a:latin typeface="Arial"/>
                          <a:ea typeface="+mn-ea"/>
                          <a:cs typeface="+mn-cs"/>
                        </a:rPr>
                        <a:t>ED1 total </a:t>
                      </a:r>
                      <a:r>
                        <a:rPr lang="en-GB" sz="1200" u="none" strike="noStrike" dirty="0">
                          <a:effectLst/>
                        </a:rPr>
                        <a:t>(2016–23)</a:t>
                      </a:r>
                      <a:endParaRPr lang="en-GB" sz="1200" b="0" i="0" u="none" strike="noStrike" dirty="0">
                        <a:solidFill>
                          <a:schemeClr val="tx1"/>
                        </a:solidFill>
                        <a:effectLst/>
                        <a:latin typeface="Arial" panose="020B0604020202020204" pitchFamily="34" charset="0"/>
                      </a:endParaRPr>
                    </a:p>
                  </a:txBody>
                  <a:tcPr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GB" sz="1200" b="0" i="0" u="none" strike="noStrike" dirty="0">
                          <a:effectLst/>
                          <a:latin typeface="Arial" panose="020B0604020202020204" pitchFamily="34" charset="0"/>
                        </a:rPr>
                        <a:t>Without adjustments</a:t>
                      </a:r>
                    </a:p>
                  </a:txBody>
                  <a:tcPr anchor="ctr"/>
                </a:tc>
                <a:tc>
                  <a:txBody>
                    <a:bodyPr/>
                    <a:lstStyle/>
                    <a:p>
                      <a:pPr algn="ctr" fontAlgn="b"/>
                      <a:r>
                        <a:rPr lang="en-GB" sz="1200" b="0" i="0" u="none" strike="noStrike" dirty="0">
                          <a:effectLst/>
                          <a:latin typeface="Arial" panose="020B0604020202020204" pitchFamily="34" charset="0"/>
                        </a:rPr>
                        <a:t>4</a:t>
                      </a:r>
                    </a:p>
                  </a:txBody>
                  <a:tcPr anchor="ctr"/>
                </a:tc>
                <a:tc>
                  <a:txBody>
                    <a:bodyPr/>
                    <a:lstStyle/>
                    <a:p>
                      <a:pPr algn="ctr" fontAlgn="b"/>
                      <a:r>
                        <a:rPr lang="en-GB" sz="1200" u="none" strike="noStrike" dirty="0">
                          <a:effectLst/>
                        </a:rPr>
                        <a:t>94%</a:t>
                      </a:r>
                      <a:endParaRPr lang="en-GB" sz="1200" b="0" i="0" u="none" strike="noStrike" dirty="0">
                        <a:effectLst/>
                        <a:latin typeface="Arial" panose="020B0604020202020204" pitchFamily="34" charset="0"/>
                      </a:endParaRPr>
                    </a:p>
                  </a:txBody>
                  <a:tcPr anchor="ctr"/>
                </a:tc>
                <a:tc>
                  <a:txBody>
                    <a:bodyPr/>
                    <a:lstStyle/>
                    <a:p>
                      <a:pPr algn="ctr" fontAlgn="b"/>
                      <a:r>
                        <a:rPr lang="en-GB" sz="1200" u="none" strike="noStrike" dirty="0">
                          <a:effectLst/>
                        </a:rPr>
                        <a:t>94%</a:t>
                      </a:r>
                      <a:endParaRPr lang="en-GB" sz="1200" b="0" i="0" u="none" strike="noStrike" dirty="0">
                        <a:effectLst/>
                        <a:latin typeface="Arial" panose="020B0604020202020204" pitchFamily="34" charset="0"/>
                      </a:endParaRPr>
                    </a:p>
                  </a:txBody>
                  <a:tcPr anchor="ctr"/>
                </a:tc>
                <a:extLst>
                  <a:ext uri="{0D108BD9-81ED-4DB2-BD59-A6C34878D82A}">
                    <a16:rowId xmlns:a16="http://schemas.microsoft.com/office/drawing/2014/main" val="446348099"/>
                  </a:ext>
                </a:extLst>
              </a:tr>
            </a:tbl>
          </a:graphicData>
        </a:graphic>
      </p:graphicFrame>
    </p:spTree>
    <p:extLst>
      <p:ext uri="{BB962C8B-B14F-4D97-AF65-F5344CB8AC3E}">
        <p14:creationId xmlns:p14="http://schemas.microsoft.com/office/powerpoint/2010/main" val="23071192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 name="Rectangle 74"/>
          <p:cNvSpPr/>
          <p:nvPr/>
        </p:nvSpPr>
        <p:spPr bwMode="auto">
          <a:xfrm>
            <a:off x="2" y="344236"/>
            <a:ext cx="8788400" cy="5892800"/>
          </a:xfrm>
          <a:prstGeom prst="rect">
            <a:avLst/>
          </a:prstGeom>
          <a:solidFill>
            <a:schemeClr val="tx1"/>
          </a:solidFill>
          <a:ln w="9525" cap="flat" cmpd="sng" algn="ctr">
            <a:noFill/>
            <a:prstDash val="solid"/>
            <a:round/>
            <a:headEnd type="none" w="med" len="med"/>
            <a:tailEnd type="none" w="med" len="med"/>
          </a:ln>
          <a:effectLst/>
        </p:spPr>
        <p:txBody>
          <a:bodyPr vert="horz" wrap="square" lIns="72000" tIns="72000" rIns="72000" bIns="72000" numCol="1" rtlCol="0" anchor="t" anchorCtr="0" compatLnSpc="1">
            <a:prstTxWarp prst="textNoShape">
              <a:avLst/>
            </a:prstTxWarp>
            <a:noAutofit/>
          </a:bodyPr>
          <a:lstStyle/>
          <a:p>
            <a:endParaRPr lang="en-GB" dirty="0">
              <a:solidFill>
                <a:srgbClr val="001E41"/>
              </a:solidFill>
            </a:endParaRPr>
          </a:p>
        </p:txBody>
      </p:sp>
      <p:pic>
        <p:nvPicPr>
          <p:cNvPr id="20" name="Picture 1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953672" y="661975"/>
            <a:ext cx="14376961" cy="5400000"/>
          </a:xfrm>
          <a:prstGeom prst="rect">
            <a:avLst/>
          </a:prstGeom>
        </p:spPr>
      </p:pic>
      <p:pic>
        <p:nvPicPr>
          <p:cNvPr id="34" name="Picture 3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771693" y="3014055"/>
            <a:ext cx="1903192" cy="695840"/>
          </a:xfrm>
          <a:prstGeom prst="rect">
            <a:avLst/>
          </a:prstGeom>
        </p:spPr>
      </p:pic>
      <p:sp>
        <p:nvSpPr>
          <p:cNvPr id="27" name="Freeform 26"/>
          <p:cNvSpPr/>
          <p:nvPr/>
        </p:nvSpPr>
        <p:spPr bwMode="auto">
          <a:xfrm>
            <a:off x="379941" y="1376287"/>
            <a:ext cx="3849159" cy="4719712"/>
          </a:xfrm>
          <a:custGeom>
            <a:avLst/>
            <a:gdLst>
              <a:gd name="connsiteX0" fmla="*/ 0 w 3849159"/>
              <a:gd name="connsiteY0" fmla="*/ 0 h 4719712"/>
              <a:gd name="connsiteX1" fmla="*/ 3849159 w 3849159"/>
              <a:gd name="connsiteY1" fmla="*/ 0 h 4719712"/>
              <a:gd name="connsiteX2" fmla="*/ 3849159 w 3849159"/>
              <a:gd name="connsiteY2" fmla="*/ 4457161 h 4719712"/>
              <a:gd name="connsiteX3" fmla="*/ 3586608 w 3849159"/>
              <a:gd name="connsiteY3" fmla="*/ 4719712 h 4719712"/>
              <a:gd name="connsiteX4" fmla="*/ 262551 w 3849159"/>
              <a:gd name="connsiteY4" fmla="*/ 4719712 h 4719712"/>
              <a:gd name="connsiteX5" fmla="*/ 0 w 3849159"/>
              <a:gd name="connsiteY5" fmla="*/ 4457161 h 4719712"/>
              <a:gd name="connsiteX6" fmla="*/ 0 w 3849159"/>
              <a:gd name="connsiteY6" fmla="*/ 0 h 47197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49159" h="4719712">
                <a:moveTo>
                  <a:pt x="0" y="0"/>
                </a:moveTo>
                <a:lnTo>
                  <a:pt x="3849159" y="0"/>
                </a:lnTo>
                <a:lnTo>
                  <a:pt x="3849159" y="4457161"/>
                </a:lnTo>
                <a:cubicBezTo>
                  <a:pt x="3849159" y="4602164"/>
                  <a:pt x="3731611" y="4719712"/>
                  <a:pt x="3586608" y="4719712"/>
                </a:cubicBezTo>
                <a:lnTo>
                  <a:pt x="262551" y="4719712"/>
                </a:lnTo>
                <a:cubicBezTo>
                  <a:pt x="117548" y="4719712"/>
                  <a:pt x="0" y="4602164"/>
                  <a:pt x="0" y="4457161"/>
                </a:cubicBezTo>
                <a:lnTo>
                  <a:pt x="0" y="0"/>
                </a:lnTo>
                <a:close/>
              </a:path>
            </a:pathLst>
          </a:custGeom>
          <a:solidFill>
            <a:srgbClr val="FFFFFF">
              <a:alpha val="84706"/>
            </a:srgbClr>
          </a:solidFill>
          <a:ln w="9525" cap="flat" cmpd="sng" algn="ctr">
            <a:noFill/>
            <a:prstDash val="solid"/>
            <a:round/>
            <a:headEnd type="none" w="med" len="med"/>
            <a:tailEnd type="none" w="med" len="med"/>
          </a:ln>
          <a:effectLst/>
        </p:spPr>
        <p:txBody>
          <a:bodyPr vert="horz" wrap="square" lIns="72000" tIns="72000" rIns="72000" bIns="72000" numCol="1" rtlCol="0" anchor="t" anchorCtr="0" compatLnSpc="1">
            <a:prstTxWarp prst="textNoShape">
              <a:avLst/>
            </a:prstTxWarp>
            <a:noAutofit/>
          </a:bodyPr>
          <a:lstStyle/>
          <a:p>
            <a:endParaRPr lang="en-GB" dirty="0">
              <a:solidFill>
                <a:srgbClr val="001E41"/>
              </a:solidFill>
            </a:endParaRPr>
          </a:p>
        </p:txBody>
      </p:sp>
      <p:sp>
        <p:nvSpPr>
          <p:cNvPr id="36" name="Freeform 35"/>
          <p:cNvSpPr/>
          <p:nvPr/>
        </p:nvSpPr>
        <p:spPr bwMode="auto">
          <a:xfrm>
            <a:off x="379941" y="264206"/>
            <a:ext cx="3849159" cy="1040237"/>
          </a:xfrm>
          <a:custGeom>
            <a:avLst/>
            <a:gdLst>
              <a:gd name="connsiteX0" fmla="*/ 262551 w 3849159"/>
              <a:gd name="connsiteY0" fmla="*/ 0 h 1040237"/>
              <a:gd name="connsiteX1" fmla="*/ 3586608 w 3849159"/>
              <a:gd name="connsiteY1" fmla="*/ 0 h 1040237"/>
              <a:gd name="connsiteX2" fmla="*/ 3849159 w 3849159"/>
              <a:gd name="connsiteY2" fmla="*/ 262551 h 1040237"/>
              <a:gd name="connsiteX3" fmla="*/ 3849159 w 3849159"/>
              <a:gd name="connsiteY3" fmla="*/ 1040237 h 1040237"/>
              <a:gd name="connsiteX4" fmla="*/ 0 w 3849159"/>
              <a:gd name="connsiteY4" fmla="*/ 1040237 h 1040237"/>
              <a:gd name="connsiteX5" fmla="*/ 0 w 3849159"/>
              <a:gd name="connsiteY5" fmla="*/ 262551 h 1040237"/>
              <a:gd name="connsiteX6" fmla="*/ 262551 w 3849159"/>
              <a:gd name="connsiteY6" fmla="*/ 0 h 10402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49159" h="1040237">
                <a:moveTo>
                  <a:pt x="262551" y="0"/>
                </a:moveTo>
                <a:lnTo>
                  <a:pt x="3586608" y="0"/>
                </a:lnTo>
                <a:cubicBezTo>
                  <a:pt x="3731611" y="0"/>
                  <a:pt x="3849159" y="117548"/>
                  <a:pt x="3849159" y="262551"/>
                </a:cubicBezTo>
                <a:lnTo>
                  <a:pt x="3849159" y="1040237"/>
                </a:lnTo>
                <a:lnTo>
                  <a:pt x="0" y="1040237"/>
                </a:lnTo>
                <a:lnTo>
                  <a:pt x="0" y="262551"/>
                </a:lnTo>
                <a:cubicBezTo>
                  <a:pt x="0" y="117548"/>
                  <a:pt x="117548" y="0"/>
                  <a:pt x="262551" y="0"/>
                </a:cubicBezTo>
                <a:close/>
              </a:path>
            </a:pathLst>
          </a:custGeom>
          <a:solidFill>
            <a:srgbClr val="FFFFFF">
              <a:alpha val="84706"/>
            </a:srgbClr>
          </a:solidFill>
          <a:ln w="9525" cap="flat" cmpd="sng" algn="ctr">
            <a:noFill/>
            <a:prstDash val="solid"/>
            <a:round/>
            <a:headEnd type="none" w="med" len="med"/>
            <a:tailEnd type="none" w="med" len="med"/>
          </a:ln>
          <a:effectLst/>
        </p:spPr>
        <p:txBody>
          <a:bodyPr vert="horz" wrap="square" lIns="72000" tIns="72000" rIns="72000" bIns="72000" numCol="1" rtlCol="0" anchor="t" anchorCtr="0" compatLnSpc="1">
            <a:prstTxWarp prst="textNoShape">
              <a:avLst/>
            </a:prstTxWarp>
            <a:noAutofit/>
          </a:bodyPr>
          <a:lstStyle/>
          <a:p>
            <a:endParaRPr lang="en-GB" dirty="0">
              <a:solidFill>
                <a:srgbClr val="001E41"/>
              </a:solidFill>
            </a:endParaRPr>
          </a:p>
        </p:txBody>
      </p:sp>
      <p:sp>
        <p:nvSpPr>
          <p:cNvPr id="32" name="Title 6"/>
          <p:cNvSpPr txBox="1">
            <a:spLocks/>
          </p:cNvSpPr>
          <p:nvPr/>
        </p:nvSpPr>
        <p:spPr bwMode="auto">
          <a:xfrm>
            <a:off x="639153" y="626237"/>
            <a:ext cx="3552825" cy="828675"/>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lgn="l" rtl="0" fontAlgn="base">
              <a:spcBef>
                <a:spcPct val="0"/>
              </a:spcBef>
              <a:spcAft>
                <a:spcPct val="0"/>
              </a:spcAft>
              <a:defRPr sz="2600" b="1">
                <a:solidFill>
                  <a:schemeClr val="tx2"/>
                </a:solidFill>
                <a:latin typeface="+mj-lt"/>
                <a:ea typeface="+mj-ea"/>
                <a:cs typeface="+mj-cs"/>
              </a:defRPr>
            </a:lvl1pPr>
            <a:lvl2pPr algn="l" rtl="0" fontAlgn="base">
              <a:spcBef>
                <a:spcPct val="0"/>
              </a:spcBef>
              <a:spcAft>
                <a:spcPct val="0"/>
              </a:spcAft>
              <a:defRPr sz="2600" b="1">
                <a:solidFill>
                  <a:schemeClr val="tx2"/>
                </a:solidFill>
                <a:latin typeface="Arial" pitchFamily="34" charset="0"/>
              </a:defRPr>
            </a:lvl2pPr>
            <a:lvl3pPr algn="l" rtl="0" fontAlgn="base">
              <a:spcBef>
                <a:spcPct val="0"/>
              </a:spcBef>
              <a:spcAft>
                <a:spcPct val="0"/>
              </a:spcAft>
              <a:defRPr sz="2600" b="1">
                <a:solidFill>
                  <a:schemeClr val="tx2"/>
                </a:solidFill>
                <a:latin typeface="Arial" pitchFamily="34" charset="0"/>
              </a:defRPr>
            </a:lvl3pPr>
            <a:lvl4pPr algn="l" rtl="0" fontAlgn="base">
              <a:spcBef>
                <a:spcPct val="0"/>
              </a:spcBef>
              <a:spcAft>
                <a:spcPct val="0"/>
              </a:spcAft>
              <a:defRPr sz="2600" b="1">
                <a:solidFill>
                  <a:schemeClr val="tx2"/>
                </a:solidFill>
                <a:latin typeface="Arial" pitchFamily="34" charset="0"/>
              </a:defRPr>
            </a:lvl4pPr>
            <a:lvl5pPr algn="l" rtl="0" fontAlgn="base">
              <a:spcBef>
                <a:spcPct val="0"/>
              </a:spcBef>
              <a:spcAft>
                <a:spcPct val="0"/>
              </a:spcAft>
              <a:defRPr sz="2600" b="1">
                <a:solidFill>
                  <a:schemeClr val="tx2"/>
                </a:solidFill>
                <a:latin typeface="Arial" pitchFamily="34" charset="0"/>
              </a:defRPr>
            </a:lvl5pPr>
            <a:lvl6pPr marL="457200" algn="l" rtl="0" fontAlgn="base">
              <a:spcBef>
                <a:spcPct val="0"/>
              </a:spcBef>
              <a:spcAft>
                <a:spcPct val="0"/>
              </a:spcAft>
              <a:defRPr sz="2600" b="1">
                <a:solidFill>
                  <a:schemeClr val="tx2"/>
                </a:solidFill>
                <a:latin typeface="Arial" pitchFamily="34" charset="0"/>
              </a:defRPr>
            </a:lvl6pPr>
            <a:lvl7pPr marL="914400" algn="l" rtl="0" fontAlgn="base">
              <a:spcBef>
                <a:spcPct val="0"/>
              </a:spcBef>
              <a:spcAft>
                <a:spcPct val="0"/>
              </a:spcAft>
              <a:defRPr sz="2600" b="1">
                <a:solidFill>
                  <a:schemeClr val="tx2"/>
                </a:solidFill>
                <a:latin typeface="Arial" pitchFamily="34" charset="0"/>
              </a:defRPr>
            </a:lvl7pPr>
            <a:lvl8pPr marL="1371600" algn="l" rtl="0" fontAlgn="base">
              <a:spcBef>
                <a:spcPct val="0"/>
              </a:spcBef>
              <a:spcAft>
                <a:spcPct val="0"/>
              </a:spcAft>
              <a:defRPr sz="2600" b="1">
                <a:solidFill>
                  <a:schemeClr val="tx2"/>
                </a:solidFill>
                <a:latin typeface="Arial" pitchFamily="34" charset="0"/>
              </a:defRPr>
            </a:lvl8pPr>
            <a:lvl9pPr marL="1828800" algn="l" rtl="0" fontAlgn="base">
              <a:spcBef>
                <a:spcPct val="0"/>
              </a:spcBef>
              <a:spcAft>
                <a:spcPct val="0"/>
              </a:spcAft>
              <a:defRPr sz="2600" b="1">
                <a:solidFill>
                  <a:schemeClr val="tx2"/>
                </a:solidFill>
                <a:latin typeface="Arial" pitchFamily="34" charset="0"/>
              </a:defRPr>
            </a:lvl9pPr>
          </a:lstStyle>
          <a:p>
            <a:r>
              <a:rPr lang="en-GB" kern="0" dirty="0">
                <a:solidFill>
                  <a:schemeClr val="tx1"/>
                </a:solidFill>
              </a:rPr>
              <a:t>Overview</a:t>
            </a:r>
            <a:endParaRPr lang="en-GB" kern="0" dirty="0">
              <a:solidFill>
                <a:srgbClr val="FF0000"/>
              </a:solidFill>
            </a:endParaRPr>
          </a:p>
        </p:txBody>
      </p:sp>
      <p:sp>
        <p:nvSpPr>
          <p:cNvPr id="18" name="TextBox 17"/>
          <p:cNvSpPr txBox="1"/>
          <p:nvPr/>
        </p:nvSpPr>
        <p:spPr>
          <a:xfrm>
            <a:off x="565525" y="1586444"/>
            <a:ext cx="3574427" cy="2862322"/>
          </a:xfrm>
          <a:prstGeom prst="rect">
            <a:avLst/>
          </a:prstGeom>
          <a:noFill/>
        </p:spPr>
        <p:txBody>
          <a:bodyPr wrap="square" lIns="0" tIns="0" rIns="0" bIns="0" rtlCol="0">
            <a:spAutoFit/>
          </a:bodyPr>
          <a:lstStyle/>
          <a:p>
            <a:pPr marL="361950" indent="-361950">
              <a:spcBef>
                <a:spcPts val="1200"/>
              </a:spcBef>
              <a:buFont typeface="+mj-lt"/>
              <a:buAutoNum type="arabicPeriod"/>
              <a:tabLst>
                <a:tab pos="803275" algn="l"/>
              </a:tabLst>
            </a:pPr>
            <a:r>
              <a:rPr lang="en-GB" sz="1800" dirty="0"/>
              <a:t>Executive summary</a:t>
            </a:r>
            <a:endParaRPr lang="en-GB" sz="1800" dirty="0">
              <a:latin typeface="+mj-lt"/>
            </a:endParaRPr>
          </a:p>
          <a:p>
            <a:pPr marL="361950" indent="-361950">
              <a:spcBef>
                <a:spcPts val="1200"/>
              </a:spcBef>
              <a:buFont typeface="+mj-lt"/>
              <a:buAutoNum type="arabicPeriod"/>
              <a:tabLst>
                <a:tab pos="803275" algn="l"/>
              </a:tabLst>
            </a:pPr>
            <a:r>
              <a:rPr lang="en-GB" sz="1800" dirty="0"/>
              <a:t>Background</a:t>
            </a:r>
          </a:p>
          <a:p>
            <a:pPr marL="361950" indent="-361950">
              <a:spcBef>
                <a:spcPts val="1200"/>
              </a:spcBef>
              <a:buFont typeface="+mj-lt"/>
              <a:buAutoNum type="arabicPeriod"/>
              <a:tabLst>
                <a:tab pos="803275" algn="l"/>
              </a:tabLst>
            </a:pPr>
            <a:r>
              <a:rPr lang="en-GB" sz="1800" dirty="0"/>
              <a:t>Top-down TOTEX models</a:t>
            </a:r>
          </a:p>
          <a:p>
            <a:pPr marL="361950" indent="-361950">
              <a:spcBef>
                <a:spcPts val="1200"/>
              </a:spcBef>
              <a:buFont typeface="+mj-lt"/>
              <a:buAutoNum type="arabicPeriod"/>
              <a:tabLst>
                <a:tab pos="803275" algn="l"/>
              </a:tabLst>
            </a:pPr>
            <a:r>
              <a:rPr lang="en-GB" sz="1800" dirty="0"/>
              <a:t>Bottom-up TOTEX models</a:t>
            </a:r>
          </a:p>
          <a:p>
            <a:pPr marL="361950" indent="-361950">
              <a:spcBef>
                <a:spcPts val="1200"/>
              </a:spcBef>
              <a:buFont typeface="+mj-lt"/>
              <a:buAutoNum type="arabicPeriod"/>
              <a:tabLst>
                <a:tab pos="803275" algn="l"/>
              </a:tabLst>
            </a:pPr>
            <a:r>
              <a:rPr lang="en-GB" sz="1800" dirty="0">
                <a:latin typeface="+mj-lt"/>
              </a:rPr>
              <a:t>Appendix</a:t>
            </a:r>
          </a:p>
          <a:p>
            <a:pPr marL="628650" lvl="1" indent="-268288">
              <a:spcBef>
                <a:spcPts val="1200"/>
              </a:spcBef>
              <a:buFont typeface="+mj-lt"/>
              <a:buAutoNum type="romanLcPeriod"/>
              <a:tabLst>
                <a:tab pos="534988" algn="l"/>
              </a:tabLst>
            </a:pPr>
            <a:r>
              <a:rPr lang="en-GB" sz="1800" dirty="0">
                <a:latin typeface="+mj-lt"/>
              </a:rPr>
              <a:t>Glossary of terms</a:t>
            </a:r>
          </a:p>
          <a:p>
            <a:pPr marL="628650" lvl="1" indent="-268288">
              <a:spcBef>
                <a:spcPts val="1200"/>
              </a:spcBef>
              <a:buFont typeface="+mj-lt"/>
              <a:buAutoNum type="romanLcPeriod"/>
              <a:tabLst>
                <a:tab pos="534988" algn="l"/>
              </a:tabLst>
            </a:pPr>
            <a:r>
              <a:rPr lang="en-GB" sz="1800" dirty="0">
                <a:latin typeface="+mj-lt"/>
              </a:rPr>
              <a:t>ED1 framework summary</a:t>
            </a:r>
          </a:p>
        </p:txBody>
      </p:sp>
      <p:sp>
        <p:nvSpPr>
          <p:cNvPr id="2" name="Footer Placeholder 1">
            <a:extLst>
              <a:ext uri="{FF2B5EF4-FFF2-40B4-BE49-F238E27FC236}">
                <a16:creationId xmlns:a16="http://schemas.microsoft.com/office/drawing/2014/main" id="{5001BE16-3511-43EC-B582-90C553EC4E31}"/>
              </a:ext>
            </a:extLst>
          </p:cNvPr>
          <p:cNvSpPr>
            <a:spLocks noGrp="1"/>
          </p:cNvSpPr>
          <p:nvPr>
            <p:ph type="ftr" sz="quarter" idx="11"/>
          </p:nvPr>
        </p:nvSpPr>
        <p:spPr/>
        <p:txBody>
          <a:bodyPr/>
          <a:lstStyle/>
          <a:p>
            <a:r>
              <a:rPr lang="en-GB" dirty="0"/>
              <a:t>Strictly confidential</a:t>
            </a:r>
          </a:p>
        </p:txBody>
      </p:sp>
      <p:sp>
        <p:nvSpPr>
          <p:cNvPr id="3" name="Slide Number Placeholder 2">
            <a:extLst>
              <a:ext uri="{FF2B5EF4-FFF2-40B4-BE49-F238E27FC236}">
                <a16:creationId xmlns:a16="http://schemas.microsoft.com/office/drawing/2014/main" id="{2FDA4208-593C-441F-BA1D-2ADE024680D8}"/>
              </a:ext>
            </a:extLst>
          </p:cNvPr>
          <p:cNvSpPr>
            <a:spLocks noGrp="1"/>
          </p:cNvSpPr>
          <p:nvPr>
            <p:ph type="sldNum" sz="quarter" idx="12"/>
          </p:nvPr>
        </p:nvSpPr>
        <p:spPr/>
        <p:txBody>
          <a:bodyPr/>
          <a:lstStyle/>
          <a:p>
            <a:fld id="{C9D05E43-48E8-4592-8BB6-D73E5BFC2A1E}" type="slidenum">
              <a:rPr lang="en-GB" smtClean="0"/>
              <a:pPr/>
              <a:t>2</a:t>
            </a:fld>
            <a:endParaRPr lang="en-GB" dirty="0"/>
          </a:p>
        </p:txBody>
      </p:sp>
    </p:spTree>
    <p:extLst>
      <p:ext uri="{BB962C8B-B14F-4D97-AF65-F5344CB8AC3E}">
        <p14:creationId xmlns:p14="http://schemas.microsoft.com/office/powerpoint/2010/main" val="45492595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759450" y="836613"/>
            <a:ext cx="2989014" cy="923330"/>
          </a:xfrm>
          <a:prstGeom prst="rect">
            <a:avLst/>
          </a:prstGeom>
        </p:spPr>
        <p:txBody>
          <a:bodyPr wrap="square">
            <a:spAutoFit/>
          </a:bodyPr>
          <a:lstStyle/>
          <a:p>
            <a:r>
              <a:rPr lang="en-GB" b="1" dirty="0"/>
              <a:t>Contact:</a:t>
            </a:r>
          </a:p>
          <a:p>
            <a:r>
              <a:rPr lang="en-GB" b="1" dirty="0">
                <a:solidFill>
                  <a:srgbClr val="001E41"/>
                </a:solidFill>
              </a:rPr>
              <a:t>Dr Srini Parthasarathy</a:t>
            </a:r>
            <a:br>
              <a:rPr lang="en-GB" dirty="0">
                <a:solidFill>
                  <a:srgbClr val="001E41"/>
                </a:solidFill>
              </a:rPr>
            </a:br>
            <a:r>
              <a:rPr lang="en-GB" dirty="0">
                <a:solidFill>
                  <a:srgbClr val="001E41"/>
                </a:solidFill>
              </a:rPr>
              <a:t>+44 (0) 20 7776 6612</a:t>
            </a:r>
            <a:br>
              <a:rPr lang="en-GB" dirty="0"/>
            </a:br>
            <a:r>
              <a:rPr lang="en-GB" dirty="0">
                <a:solidFill>
                  <a:srgbClr val="0066B3"/>
                </a:solidFill>
              </a:rPr>
              <a:t>srini.parthasarathy@oxera.com</a:t>
            </a:r>
            <a:endParaRPr lang="en-GB" sz="1000" dirty="0">
              <a:solidFill>
                <a:srgbClr val="0066B3"/>
              </a:solidFill>
            </a:endParaRPr>
          </a:p>
        </p:txBody>
      </p:sp>
      <p:sp>
        <p:nvSpPr>
          <p:cNvPr id="4" name="Rectangle 3"/>
          <p:cNvSpPr>
            <a:spLocks noChangeArrowheads="1"/>
          </p:cNvSpPr>
          <p:nvPr/>
        </p:nvSpPr>
        <p:spPr bwMode="auto">
          <a:xfrm>
            <a:off x="5759451" y="2496343"/>
            <a:ext cx="3132000" cy="2939256"/>
          </a:xfrm>
          <a:prstGeom prst="rect">
            <a:avLst/>
          </a:prstGeom>
          <a:noFill/>
          <a:ln w="9525">
            <a:noFill/>
            <a:miter lim="800000"/>
            <a:headEnd/>
            <a:tailEnd/>
          </a:ln>
        </p:spPr>
        <p:txBody>
          <a:bodyPr wrap="square" lIns="91428" tIns="45715" rIns="91428" bIns="45715">
            <a:spAutoFit/>
          </a:bodyPr>
          <a:lstStyle>
            <a:defPPr>
              <a:defRPr lang="en-GB"/>
            </a:defPPr>
            <a:lvl1pPr algn="l" rtl="0" fontAlgn="base">
              <a:spcBef>
                <a:spcPct val="50000"/>
              </a:spcBef>
              <a:spcAft>
                <a:spcPct val="0"/>
              </a:spcAft>
              <a:defRPr sz="1200" kern="1200">
                <a:solidFill>
                  <a:schemeClr val="tx1"/>
                </a:solidFill>
                <a:latin typeface="Arial" pitchFamily="34" charset="0"/>
                <a:ea typeface="+mn-ea"/>
                <a:cs typeface="+mn-cs"/>
              </a:defRPr>
            </a:lvl1pPr>
            <a:lvl2pPr marL="457200" algn="l" rtl="0" fontAlgn="base">
              <a:spcBef>
                <a:spcPct val="50000"/>
              </a:spcBef>
              <a:spcAft>
                <a:spcPct val="0"/>
              </a:spcAft>
              <a:defRPr sz="1200" kern="1200">
                <a:solidFill>
                  <a:schemeClr val="tx1"/>
                </a:solidFill>
                <a:latin typeface="Arial" pitchFamily="34" charset="0"/>
                <a:ea typeface="+mn-ea"/>
                <a:cs typeface="+mn-cs"/>
              </a:defRPr>
            </a:lvl2pPr>
            <a:lvl3pPr marL="914400" algn="l" rtl="0" fontAlgn="base">
              <a:spcBef>
                <a:spcPct val="50000"/>
              </a:spcBef>
              <a:spcAft>
                <a:spcPct val="0"/>
              </a:spcAft>
              <a:defRPr sz="1200" kern="1200">
                <a:solidFill>
                  <a:schemeClr val="tx1"/>
                </a:solidFill>
                <a:latin typeface="Arial" pitchFamily="34" charset="0"/>
                <a:ea typeface="+mn-ea"/>
                <a:cs typeface="+mn-cs"/>
              </a:defRPr>
            </a:lvl3pPr>
            <a:lvl4pPr marL="1371600" algn="l" rtl="0" fontAlgn="base">
              <a:spcBef>
                <a:spcPct val="50000"/>
              </a:spcBef>
              <a:spcAft>
                <a:spcPct val="0"/>
              </a:spcAft>
              <a:defRPr sz="1200" kern="1200">
                <a:solidFill>
                  <a:schemeClr val="tx1"/>
                </a:solidFill>
                <a:latin typeface="Arial" pitchFamily="34" charset="0"/>
                <a:ea typeface="+mn-ea"/>
                <a:cs typeface="+mn-cs"/>
              </a:defRPr>
            </a:lvl4pPr>
            <a:lvl5pPr marL="1828800" algn="l" rtl="0" fontAlgn="base">
              <a:spcBef>
                <a:spcPct val="5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Arial" pitchFamily="34" charset="0"/>
                <a:ea typeface="+mn-ea"/>
                <a:cs typeface="+mn-cs"/>
              </a:defRPr>
            </a:lvl6pPr>
            <a:lvl7pPr marL="2743200" algn="l" defTabSz="914400" rtl="0" eaLnBrk="1" latinLnBrk="0" hangingPunct="1">
              <a:defRPr sz="1200" kern="1200">
                <a:solidFill>
                  <a:schemeClr val="tx1"/>
                </a:solidFill>
                <a:latin typeface="Arial" pitchFamily="34" charset="0"/>
                <a:ea typeface="+mn-ea"/>
                <a:cs typeface="+mn-cs"/>
              </a:defRPr>
            </a:lvl7pPr>
            <a:lvl8pPr marL="3200400" algn="l" defTabSz="914400" rtl="0" eaLnBrk="1" latinLnBrk="0" hangingPunct="1">
              <a:defRPr sz="1200" kern="1200">
                <a:solidFill>
                  <a:schemeClr val="tx1"/>
                </a:solidFill>
                <a:latin typeface="Arial" pitchFamily="34" charset="0"/>
                <a:ea typeface="+mn-ea"/>
                <a:cs typeface="+mn-cs"/>
              </a:defRPr>
            </a:lvl8pPr>
            <a:lvl9pPr marL="3657600" algn="l" defTabSz="914400" rtl="0" eaLnBrk="1" latinLnBrk="0" hangingPunct="1">
              <a:defRPr sz="1200" kern="1200">
                <a:solidFill>
                  <a:schemeClr val="tx1"/>
                </a:solidFill>
                <a:latin typeface="Arial" pitchFamily="34" charset="0"/>
                <a:ea typeface="+mn-ea"/>
                <a:cs typeface="+mn-cs"/>
              </a:defRPr>
            </a:lvl9pPr>
          </a:lstStyle>
          <a:p>
            <a:r>
              <a:rPr lang="en-GB" sz="700" dirty="0"/>
              <a:t>Oxera Consulting LLP is a limited liability partnership registered in England no. OC392464, registered office: Park Central, 40/41 Park End Street, Oxford OX1 1JD, UK; in Belgium, no. 0651 990 151, branch office: Avenue Louise 81, 1050 Brussels, Belgium; and in Italy, REA no. RM - 1530473, branch office: Via delle Quattro Fontane 15, 00184 Rome, Italy. Oxera Consulting (France) LLP, a French branch, registered office: 60 Avenue Charles de Gaulle, CS 60016, 92573 Neuilly-sur-Seine, France and registered in Nanterre, RCS no. 844 900 407 00025. Oxera Consulting (Netherlands) LLP, a Dutch branch, registered office: Strawinskylaan 3051, 1077 ZX Amsterdam, The Netherlands and registered in Amsterdam, KvK no. 72446218. Oxera Consulting GmbH is registered in Germany, no. HRB 148781 B (Local Court of Charlottenburg), registered office: Rahel-Hirsch-Straße 10, Berlin 10557, Germany.</a:t>
            </a:r>
          </a:p>
          <a:p>
            <a:r>
              <a:rPr lang="en-GB" sz="700" dirty="0"/>
              <a:t>Although every effort has been made to ensure the accuracy of the material and the integrity of the analysis presented herein, Oxera accepts no liability for any actions taken on the basis of its contents.</a:t>
            </a:r>
          </a:p>
          <a:p>
            <a:r>
              <a:rPr lang="en-GB" sz="700" dirty="0"/>
              <a:t>No Oxera entity is either authorised or regulated by any Financial Authority or Regulation within any of the countries within which it operates or provides services. Anyone considering a specific investment should consult their own broker or other investment adviser. Oxera accepts no liability for any specific investment decision, which must be at the investor’s own risk.</a:t>
            </a:r>
          </a:p>
          <a:p>
            <a:r>
              <a:rPr lang="en-GB" sz="700" dirty="0"/>
              <a:t>© Oxera 2021. All rights reserved. Except for the quotation of short passages for the purposes of criticism or review, no part may be used or reproduced without permission.</a:t>
            </a:r>
          </a:p>
        </p:txBody>
      </p:sp>
      <p:sp>
        <p:nvSpPr>
          <p:cNvPr id="5" name="Rectangle 4"/>
          <p:cNvSpPr/>
          <p:nvPr/>
        </p:nvSpPr>
        <p:spPr>
          <a:xfrm>
            <a:off x="5759450" y="2009997"/>
            <a:ext cx="3132000" cy="369332"/>
          </a:xfrm>
          <a:prstGeom prst="rect">
            <a:avLst/>
          </a:prstGeom>
        </p:spPr>
        <p:txBody>
          <a:bodyPr wrap="square">
            <a:spAutoFit/>
          </a:bodyPr>
          <a:lstStyle>
            <a:defPPr>
              <a:defRPr lang="en-GB"/>
            </a:defPPr>
            <a:lvl1pPr algn="l" rtl="0" fontAlgn="base">
              <a:spcBef>
                <a:spcPct val="50000"/>
              </a:spcBef>
              <a:spcAft>
                <a:spcPct val="0"/>
              </a:spcAft>
              <a:defRPr sz="1200" kern="1200">
                <a:solidFill>
                  <a:schemeClr val="tx1"/>
                </a:solidFill>
                <a:latin typeface="Arial" pitchFamily="34" charset="0"/>
                <a:ea typeface="+mn-ea"/>
                <a:cs typeface="+mn-cs"/>
              </a:defRPr>
            </a:lvl1pPr>
            <a:lvl2pPr marL="457200" algn="l" rtl="0" fontAlgn="base">
              <a:spcBef>
                <a:spcPct val="50000"/>
              </a:spcBef>
              <a:spcAft>
                <a:spcPct val="0"/>
              </a:spcAft>
              <a:defRPr sz="1200" kern="1200">
                <a:solidFill>
                  <a:schemeClr val="tx1"/>
                </a:solidFill>
                <a:latin typeface="Arial" pitchFamily="34" charset="0"/>
                <a:ea typeface="+mn-ea"/>
                <a:cs typeface="+mn-cs"/>
              </a:defRPr>
            </a:lvl2pPr>
            <a:lvl3pPr marL="914400" algn="l" rtl="0" fontAlgn="base">
              <a:spcBef>
                <a:spcPct val="50000"/>
              </a:spcBef>
              <a:spcAft>
                <a:spcPct val="0"/>
              </a:spcAft>
              <a:defRPr sz="1200" kern="1200">
                <a:solidFill>
                  <a:schemeClr val="tx1"/>
                </a:solidFill>
                <a:latin typeface="Arial" pitchFamily="34" charset="0"/>
                <a:ea typeface="+mn-ea"/>
                <a:cs typeface="+mn-cs"/>
              </a:defRPr>
            </a:lvl3pPr>
            <a:lvl4pPr marL="1371600" algn="l" rtl="0" fontAlgn="base">
              <a:spcBef>
                <a:spcPct val="50000"/>
              </a:spcBef>
              <a:spcAft>
                <a:spcPct val="0"/>
              </a:spcAft>
              <a:defRPr sz="1200" kern="1200">
                <a:solidFill>
                  <a:schemeClr val="tx1"/>
                </a:solidFill>
                <a:latin typeface="Arial" pitchFamily="34" charset="0"/>
                <a:ea typeface="+mn-ea"/>
                <a:cs typeface="+mn-cs"/>
              </a:defRPr>
            </a:lvl4pPr>
            <a:lvl5pPr marL="1828800" algn="l" rtl="0" fontAlgn="base">
              <a:spcBef>
                <a:spcPct val="5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Arial" pitchFamily="34" charset="0"/>
                <a:ea typeface="+mn-ea"/>
                <a:cs typeface="+mn-cs"/>
              </a:defRPr>
            </a:lvl6pPr>
            <a:lvl7pPr marL="2743200" algn="l" defTabSz="914400" rtl="0" eaLnBrk="1" latinLnBrk="0" hangingPunct="1">
              <a:defRPr sz="1200" kern="1200">
                <a:solidFill>
                  <a:schemeClr val="tx1"/>
                </a:solidFill>
                <a:latin typeface="Arial" pitchFamily="34" charset="0"/>
                <a:ea typeface="+mn-ea"/>
                <a:cs typeface="+mn-cs"/>
              </a:defRPr>
            </a:lvl7pPr>
            <a:lvl8pPr marL="3200400" algn="l" defTabSz="914400" rtl="0" eaLnBrk="1" latinLnBrk="0" hangingPunct="1">
              <a:defRPr sz="1200" kern="1200">
                <a:solidFill>
                  <a:schemeClr val="tx1"/>
                </a:solidFill>
                <a:latin typeface="Arial" pitchFamily="34" charset="0"/>
                <a:ea typeface="+mn-ea"/>
                <a:cs typeface="+mn-cs"/>
              </a:defRPr>
            </a:lvl8pPr>
            <a:lvl9pPr marL="3657600" algn="l" defTabSz="914400" rtl="0" eaLnBrk="1" latinLnBrk="0" hangingPunct="1">
              <a:defRPr sz="1200" kern="1200">
                <a:solidFill>
                  <a:schemeClr val="tx1"/>
                </a:solidFill>
                <a:latin typeface="Arial" pitchFamily="34" charset="0"/>
                <a:ea typeface="+mn-ea"/>
                <a:cs typeface="+mn-cs"/>
              </a:defRPr>
            </a:lvl9pPr>
          </a:lstStyle>
          <a:p>
            <a:pPr>
              <a:lnSpc>
                <a:spcPct val="90000"/>
              </a:lnSpc>
            </a:pPr>
            <a:r>
              <a:rPr lang="en-GB" sz="1000" dirty="0">
                <a:solidFill>
                  <a:srgbClr val="0066B3"/>
                </a:solidFill>
              </a:rPr>
              <a:t>www.oxera.com</a:t>
            </a:r>
            <a:br>
              <a:rPr lang="en-GB" sz="1000" dirty="0"/>
            </a:br>
            <a:r>
              <a:rPr lang="en-GB" sz="1000" dirty="0"/>
              <a:t>Follow us on Twitter </a:t>
            </a:r>
            <a:r>
              <a:rPr lang="en-GB" sz="1000" dirty="0">
                <a:solidFill>
                  <a:srgbClr val="0066B3"/>
                </a:solidFill>
              </a:rPr>
              <a:t>@OxeraConsulting</a:t>
            </a:r>
          </a:p>
        </p:txBody>
      </p:sp>
    </p:spTree>
    <p:extLst>
      <p:ext uri="{BB962C8B-B14F-4D97-AF65-F5344CB8AC3E}">
        <p14:creationId xmlns:p14="http://schemas.microsoft.com/office/powerpoint/2010/main" val="322655936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 name="Rectangle 74"/>
          <p:cNvSpPr/>
          <p:nvPr/>
        </p:nvSpPr>
        <p:spPr bwMode="auto">
          <a:xfrm>
            <a:off x="2" y="344236"/>
            <a:ext cx="8788400" cy="5892800"/>
          </a:xfrm>
          <a:prstGeom prst="rect">
            <a:avLst/>
          </a:prstGeom>
          <a:solidFill>
            <a:schemeClr val="tx1"/>
          </a:solidFill>
          <a:ln w="9525" cap="flat" cmpd="sng" algn="ctr">
            <a:noFill/>
            <a:prstDash val="solid"/>
            <a:round/>
            <a:headEnd type="none" w="med" len="med"/>
            <a:tailEnd type="none" w="med" len="med"/>
          </a:ln>
          <a:effectLst/>
        </p:spPr>
        <p:txBody>
          <a:bodyPr vert="horz" wrap="square" lIns="72000" tIns="72000" rIns="72000" bIns="72000" numCol="1" rtlCol="0" anchor="t" anchorCtr="0" compatLnSpc="1">
            <a:prstTxWarp prst="textNoShape">
              <a:avLst/>
            </a:prstTxWarp>
            <a:noAutofit/>
          </a:bodyPr>
          <a:lstStyle/>
          <a:p>
            <a:endParaRPr lang="en-GB" dirty="0">
              <a:solidFill>
                <a:srgbClr val="001E41"/>
              </a:solidFill>
            </a:endParaRPr>
          </a:p>
        </p:txBody>
      </p:sp>
      <p:pic>
        <p:nvPicPr>
          <p:cNvPr id="20" name="Picture 1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953672" y="661975"/>
            <a:ext cx="14376961" cy="5400000"/>
          </a:xfrm>
          <a:prstGeom prst="rect">
            <a:avLst/>
          </a:prstGeom>
        </p:spPr>
      </p:pic>
      <p:pic>
        <p:nvPicPr>
          <p:cNvPr id="34" name="Picture 3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771693" y="3014055"/>
            <a:ext cx="1903192" cy="695840"/>
          </a:xfrm>
          <a:prstGeom prst="rect">
            <a:avLst/>
          </a:prstGeom>
        </p:spPr>
      </p:pic>
      <p:sp>
        <p:nvSpPr>
          <p:cNvPr id="27" name="Freeform 26"/>
          <p:cNvSpPr/>
          <p:nvPr/>
        </p:nvSpPr>
        <p:spPr bwMode="auto">
          <a:xfrm>
            <a:off x="379941" y="1376287"/>
            <a:ext cx="3849159" cy="4719712"/>
          </a:xfrm>
          <a:custGeom>
            <a:avLst/>
            <a:gdLst>
              <a:gd name="connsiteX0" fmla="*/ 0 w 3849159"/>
              <a:gd name="connsiteY0" fmla="*/ 0 h 4719712"/>
              <a:gd name="connsiteX1" fmla="*/ 3849159 w 3849159"/>
              <a:gd name="connsiteY1" fmla="*/ 0 h 4719712"/>
              <a:gd name="connsiteX2" fmla="*/ 3849159 w 3849159"/>
              <a:gd name="connsiteY2" fmla="*/ 4457161 h 4719712"/>
              <a:gd name="connsiteX3" fmla="*/ 3586608 w 3849159"/>
              <a:gd name="connsiteY3" fmla="*/ 4719712 h 4719712"/>
              <a:gd name="connsiteX4" fmla="*/ 262551 w 3849159"/>
              <a:gd name="connsiteY4" fmla="*/ 4719712 h 4719712"/>
              <a:gd name="connsiteX5" fmla="*/ 0 w 3849159"/>
              <a:gd name="connsiteY5" fmla="*/ 4457161 h 4719712"/>
              <a:gd name="connsiteX6" fmla="*/ 0 w 3849159"/>
              <a:gd name="connsiteY6" fmla="*/ 0 h 47197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49159" h="4719712">
                <a:moveTo>
                  <a:pt x="0" y="0"/>
                </a:moveTo>
                <a:lnTo>
                  <a:pt x="3849159" y="0"/>
                </a:lnTo>
                <a:lnTo>
                  <a:pt x="3849159" y="4457161"/>
                </a:lnTo>
                <a:cubicBezTo>
                  <a:pt x="3849159" y="4602164"/>
                  <a:pt x="3731611" y="4719712"/>
                  <a:pt x="3586608" y="4719712"/>
                </a:cubicBezTo>
                <a:lnTo>
                  <a:pt x="262551" y="4719712"/>
                </a:lnTo>
                <a:cubicBezTo>
                  <a:pt x="117548" y="4719712"/>
                  <a:pt x="0" y="4602164"/>
                  <a:pt x="0" y="4457161"/>
                </a:cubicBezTo>
                <a:lnTo>
                  <a:pt x="0" y="0"/>
                </a:lnTo>
                <a:close/>
              </a:path>
            </a:pathLst>
          </a:custGeom>
          <a:solidFill>
            <a:srgbClr val="FFFFFF">
              <a:alpha val="84706"/>
            </a:srgbClr>
          </a:solidFill>
          <a:ln w="9525" cap="flat" cmpd="sng" algn="ctr">
            <a:noFill/>
            <a:prstDash val="solid"/>
            <a:round/>
            <a:headEnd type="none" w="med" len="med"/>
            <a:tailEnd type="none" w="med" len="med"/>
          </a:ln>
          <a:effectLst/>
        </p:spPr>
        <p:txBody>
          <a:bodyPr vert="horz" wrap="square" lIns="72000" tIns="72000" rIns="72000" bIns="72000" numCol="1" rtlCol="0" anchor="t" anchorCtr="0" compatLnSpc="1">
            <a:prstTxWarp prst="textNoShape">
              <a:avLst/>
            </a:prstTxWarp>
            <a:noAutofit/>
          </a:bodyPr>
          <a:lstStyle/>
          <a:p>
            <a:endParaRPr lang="en-GB" dirty="0">
              <a:solidFill>
                <a:srgbClr val="001E41"/>
              </a:solidFill>
            </a:endParaRPr>
          </a:p>
        </p:txBody>
      </p:sp>
      <p:sp>
        <p:nvSpPr>
          <p:cNvPr id="36" name="Freeform 35"/>
          <p:cNvSpPr/>
          <p:nvPr/>
        </p:nvSpPr>
        <p:spPr bwMode="auto">
          <a:xfrm>
            <a:off x="379941" y="264206"/>
            <a:ext cx="3849159" cy="1040237"/>
          </a:xfrm>
          <a:custGeom>
            <a:avLst/>
            <a:gdLst>
              <a:gd name="connsiteX0" fmla="*/ 262551 w 3849159"/>
              <a:gd name="connsiteY0" fmla="*/ 0 h 1040237"/>
              <a:gd name="connsiteX1" fmla="*/ 3586608 w 3849159"/>
              <a:gd name="connsiteY1" fmla="*/ 0 h 1040237"/>
              <a:gd name="connsiteX2" fmla="*/ 3849159 w 3849159"/>
              <a:gd name="connsiteY2" fmla="*/ 262551 h 1040237"/>
              <a:gd name="connsiteX3" fmla="*/ 3849159 w 3849159"/>
              <a:gd name="connsiteY3" fmla="*/ 1040237 h 1040237"/>
              <a:gd name="connsiteX4" fmla="*/ 0 w 3849159"/>
              <a:gd name="connsiteY4" fmla="*/ 1040237 h 1040237"/>
              <a:gd name="connsiteX5" fmla="*/ 0 w 3849159"/>
              <a:gd name="connsiteY5" fmla="*/ 262551 h 1040237"/>
              <a:gd name="connsiteX6" fmla="*/ 262551 w 3849159"/>
              <a:gd name="connsiteY6" fmla="*/ 0 h 10402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49159" h="1040237">
                <a:moveTo>
                  <a:pt x="262551" y="0"/>
                </a:moveTo>
                <a:lnTo>
                  <a:pt x="3586608" y="0"/>
                </a:lnTo>
                <a:cubicBezTo>
                  <a:pt x="3731611" y="0"/>
                  <a:pt x="3849159" y="117548"/>
                  <a:pt x="3849159" y="262551"/>
                </a:cubicBezTo>
                <a:lnTo>
                  <a:pt x="3849159" y="1040237"/>
                </a:lnTo>
                <a:lnTo>
                  <a:pt x="0" y="1040237"/>
                </a:lnTo>
                <a:lnTo>
                  <a:pt x="0" y="262551"/>
                </a:lnTo>
                <a:cubicBezTo>
                  <a:pt x="0" y="117548"/>
                  <a:pt x="117548" y="0"/>
                  <a:pt x="262551" y="0"/>
                </a:cubicBezTo>
                <a:close/>
              </a:path>
            </a:pathLst>
          </a:custGeom>
          <a:solidFill>
            <a:srgbClr val="FFFFFF">
              <a:alpha val="84706"/>
            </a:srgbClr>
          </a:solidFill>
          <a:ln w="9525" cap="flat" cmpd="sng" algn="ctr">
            <a:noFill/>
            <a:prstDash val="solid"/>
            <a:round/>
            <a:headEnd type="none" w="med" len="med"/>
            <a:tailEnd type="none" w="med" len="med"/>
          </a:ln>
          <a:effectLst/>
        </p:spPr>
        <p:txBody>
          <a:bodyPr vert="horz" wrap="square" lIns="72000" tIns="72000" rIns="72000" bIns="72000" numCol="1" rtlCol="0" anchor="t" anchorCtr="0" compatLnSpc="1">
            <a:prstTxWarp prst="textNoShape">
              <a:avLst/>
            </a:prstTxWarp>
            <a:noAutofit/>
          </a:bodyPr>
          <a:lstStyle/>
          <a:p>
            <a:endParaRPr lang="en-GB" dirty="0">
              <a:solidFill>
                <a:srgbClr val="001E41"/>
              </a:solidFill>
            </a:endParaRPr>
          </a:p>
        </p:txBody>
      </p:sp>
      <p:sp>
        <p:nvSpPr>
          <p:cNvPr id="32" name="Title 6"/>
          <p:cNvSpPr txBox="1">
            <a:spLocks/>
          </p:cNvSpPr>
          <p:nvPr/>
        </p:nvSpPr>
        <p:spPr bwMode="auto">
          <a:xfrm>
            <a:off x="639153" y="626237"/>
            <a:ext cx="3552825" cy="828675"/>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lgn="l" rtl="0" fontAlgn="base">
              <a:spcBef>
                <a:spcPct val="0"/>
              </a:spcBef>
              <a:spcAft>
                <a:spcPct val="0"/>
              </a:spcAft>
              <a:defRPr sz="2600" b="1">
                <a:solidFill>
                  <a:schemeClr val="tx2"/>
                </a:solidFill>
                <a:latin typeface="+mj-lt"/>
                <a:ea typeface="+mj-ea"/>
                <a:cs typeface="+mj-cs"/>
              </a:defRPr>
            </a:lvl1pPr>
            <a:lvl2pPr algn="l" rtl="0" fontAlgn="base">
              <a:spcBef>
                <a:spcPct val="0"/>
              </a:spcBef>
              <a:spcAft>
                <a:spcPct val="0"/>
              </a:spcAft>
              <a:defRPr sz="2600" b="1">
                <a:solidFill>
                  <a:schemeClr val="tx2"/>
                </a:solidFill>
                <a:latin typeface="Arial" pitchFamily="34" charset="0"/>
              </a:defRPr>
            </a:lvl2pPr>
            <a:lvl3pPr algn="l" rtl="0" fontAlgn="base">
              <a:spcBef>
                <a:spcPct val="0"/>
              </a:spcBef>
              <a:spcAft>
                <a:spcPct val="0"/>
              </a:spcAft>
              <a:defRPr sz="2600" b="1">
                <a:solidFill>
                  <a:schemeClr val="tx2"/>
                </a:solidFill>
                <a:latin typeface="Arial" pitchFamily="34" charset="0"/>
              </a:defRPr>
            </a:lvl3pPr>
            <a:lvl4pPr algn="l" rtl="0" fontAlgn="base">
              <a:spcBef>
                <a:spcPct val="0"/>
              </a:spcBef>
              <a:spcAft>
                <a:spcPct val="0"/>
              </a:spcAft>
              <a:defRPr sz="2600" b="1">
                <a:solidFill>
                  <a:schemeClr val="tx2"/>
                </a:solidFill>
                <a:latin typeface="Arial" pitchFamily="34" charset="0"/>
              </a:defRPr>
            </a:lvl4pPr>
            <a:lvl5pPr algn="l" rtl="0" fontAlgn="base">
              <a:spcBef>
                <a:spcPct val="0"/>
              </a:spcBef>
              <a:spcAft>
                <a:spcPct val="0"/>
              </a:spcAft>
              <a:defRPr sz="2600" b="1">
                <a:solidFill>
                  <a:schemeClr val="tx2"/>
                </a:solidFill>
                <a:latin typeface="Arial" pitchFamily="34" charset="0"/>
              </a:defRPr>
            </a:lvl5pPr>
            <a:lvl6pPr marL="457200" algn="l" rtl="0" fontAlgn="base">
              <a:spcBef>
                <a:spcPct val="0"/>
              </a:spcBef>
              <a:spcAft>
                <a:spcPct val="0"/>
              </a:spcAft>
              <a:defRPr sz="2600" b="1">
                <a:solidFill>
                  <a:schemeClr val="tx2"/>
                </a:solidFill>
                <a:latin typeface="Arial" pitchFamily="34" charset="0"/>
              </a:defRPr>
            </a:lvl6pPr>
            <a:lvl7pPr marL="914400" algn="l" rtl="0" fontAlgn="base">
              <a:spcBef>
                <a:spcPct val="0"/>
              </a:spcBef>
              <a:spcAft>
                <a:spcPct val="0"/>
              </a:spcAft>
              <a:defRPr sz="2600" b="1">
                <a:solidFill>
                  <a:schemeClr val="tx2"/>
                </a:solidFill>
                <a:latin typeface="Arial" pitchFamily="34" charset="0"/>
              </a:defRPr>
            </a:lvl7pPr>
            <a:lvl8pPr marL="1371600" algn="l" rtl="0" fontAlgn="base">
              <a:spcBef>
                <a:spcPct val="0"/>
              </a:spcBef>
              <a:spcAft>
                <a:spcPct val="0"/>
              </a:spcAft>
              <a:defRPr sz="2600" b="1">
                <a:solidFill>
                  <a:schemeClr val="tx2"/>
                </a:solidFill>
                <a:latin typeface="Arial" pitchFamily="34" charset="0"/>
              </a:defRPr>
            </a:lvl8pPr>
            <a:lvl9pPr marL="1828800" algn="l" rtl="0" fontAlgn="base">
              <a:spcBef>
                <a:spcPct val="0"/>
              </a:spcBef>
              <a:spcAft>
                <a:spcPct val="0"/>
              </a:spcAft>
              <a:defRPr sz="2600" b="1">
                <a:solidFill>
                  <a:schemeClr val="tx2"/>
                </a:solidFill>
                <a:latin typeface="Arial" pitchFamily="34" charset="0"/>
              </a:defRPr>
            </a:lvl9pPr>
          </a:lstStyle>
          <a:p>
            <a:r>
              <a:rPr lang="en-GB" kern="0" dirty="0">
                <a:solidFill>
                  <a:schemeClr val="tx1"/>
                </a:solidFill>
              </a:rPr>
              <a:t>Appendix</a:t>
            </a:r>
          </a:p>
        </p:txBody>
      </p:sp>
      <p:sp>
        <p:nvSpPr>
          <p:cNvPr id="18" name="TextBox 17"/>
          <p:cNvSpPr txBox="1"/>
          <p:nvPr/>
        </p:nvSpPr>
        <p:spPr>
          <a:xfrm>
            <a:off x="565524" y="1454912"/>
            <a:ext cx="3700081" cy="1338828"/>
          </a:xfrm>
          <a:prstGeom prst="rect">
            <a:avLst/>
          </a:prstGeom>
          <a:noFill/>
        </p:spPr>
        <p:txBody>
          <a:bodyPr wrap="square" lIns="0" tIns="0" rIns="0" bIns="0" rtlCol="0">
            <a:spAutoFit/>
          </a:bodyPr>
          <a:lstStyle/>
          <a:p>
            <a:pPr marL="514350" indent="-514350">
              <a:spcAft>
                <a:spcPts val="0"/>
              </a:spcAft>
              <a:buFont typeface="+mj-lt"/>
              <a:buAutoNum type="romanLcPeriod"/>
              <a:tabLst>
                <a:tab pos="803275" algn="l"/>
              </a:tabLst>
            </a:pPr>
            <a:r>
              <a:rPr lang="en-GB" sz="2400" dirty="0"/>
              <a:t>Glossary</a:t>
            </a:r>
          </a:p>
          <a:p>
            <a:pPr marL="457200" indent="-457200">
              <a:spcAft>
                <a:spcPts val="0"/>
              </a:spcAft>
              <a:buFont typeface="+mj-lt"/>
              <a:buAutoNum type="romanLcPeriod"/>
              <a:tabLst>
                <a:tab pos="803275" algn="l"/>
              </a:tabLst>
            </a:pPr>
            <a:r>
              <a:rPr lang="en-GB" sz="2400" dirty="0"/>
              <a:t>ED1 summary</a:t>
            </a:r>
          </a:p>
          <a:p>
            <a:pPr>
              <a:tabLst>
                <a:tab pos="803275" algn="l"/>
              </a:tabLst>
            </a:pPr>
            <a:endParaRPr lang="en-GB" sz="1800" b="1" dirty="0"/>
          </a:p>
        </p:txBody>
      </p:sp>
      <p:sp>
        <p:nvSpPr>
          <p:cNvPr id="6" name="Footer Placeholder 5"/>
          <p:cNvSpPr>
            <a:spLocks noGrp="1"/>
          </p:cNvSpPr>
          <p:nvPr>
            <p:ph type="ftr" sz="quarter" idx="11"/>
          </p:nvPr>
        </p:nvSpPr>
        <p:spPr/>
        <p:txBody>
          <a:bodyPr/>
          <a:lstStyle/>
          <a:p>
            <a:r>
              <a:rPr lang="en-GB" dirty="0"/>
              <a:t>Strictly confidential</a:t>
            </a:r>
          </a:p>
        </p:txBody>
      </p:sp>
      <p:sp>
        <p:nvSpPr>
          <p:cNvPr id="7" name="Slide Number Placeholder 6"/>
          <p:cNvSpPr>
            <a:spLocks noGrp="1"/>
          </p:cNvSpPr>
          <p:nvPr>
            <p:ph type="sldNum" sz="quarter" idx="12"/>
          </p:nvPr>
        </p:nvSpPr>
        <p:spPr/>
        <p:txBody>
          <a:bodyPr/>
          <a:lstStyle/>
          <a:p>
            <a:fld id="{C9D05E43-48E8-4592-8BB6-D73E5BFC2A1E}" type="slidenum">
              <a:rPr lang="en-GB" smtClean="0"/>
              <a:pPr/>
              <a:t>21</a:t>
            </a:fld>
            <a:endParaRPr lang="en-GB" dirty="0"/>
          </a:p>
        </p:txBody>
      </p:sp>
    </p:spTree>
    <p:extLst>
      <p:ext uri="{BB962C8B-B14F-4D97-AF65-F5344CB8AC3E}">
        <p14:creationId xmlns:p14="http://schemas.microsoft.com/office/powerpoint/2010/main" val="162905399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bwMode="auto">
          <a:xfrm>
            <a:off x="0" y="368373"/>
            <a:ext cx="8786813" cy="5868122"/>
          </a:xfrm>
          <a:prstGeom prst="rect">
            <a:avLst/>
          </a:prstGeom>
          <a:solidFill>
            <a:srgbClr val="0166B3"/>
          </a:solidFill>
          <a:ln w="9525" cap="flat" cmpd="sng" algn="ctr">
            <a:noFill/>
            <a:prstDash val="solid"/>
            <a:round/>
            <a:headEnd type="none" w="med" len="med"/>
            <a:tailEnd type="none" w="med" len="med"/>
          </a:ln>
          <a:effectLst/>
        </p:spPr>
        <p:txBody>
          <a:bodyPr vert="horz" wrap="square" lIns="72000" tIns="72000" rIns="72000" bIns="72000" numCol="1" rtlCol="0" anchor="t" anchorCtr="0" compatLnSpc="1">
            <a:prstTxWarp prst="textNoShape">
              <a:avLst/>
            </a:prstTxWarp>
            <a:no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GB" sz="1200" b="0" i="0" u="none" strike="noStrike" cap="none" normalizeH="0" baseline="0" dirty="0">
              <a:ln>
                <a:noFill/>
              </a:ln>
              <a:solidFill>
                <a:schemeClr val="tx1"/>
              </a:solidFill>
              <a:effectLst/>
              <a:latin typeface="Arial" pitchFamily="34" charset="0"/>
            </a:endParaRPr>
          </a:p>
        </p:txBody>
      </p:sp>
      <p:pic>
        <p:nvPicPr>
          <p:cNvPr id="11" name="Picture 10"/>
          <p:cNvPicPr>
            <a:picLocks noChangeAspect="1"/>
          </p:cNvPicPr>
          <p:nvPr/>
        </p:nvPicPr>
        <p:blipFill rotWithShape="1">
          <a:blip r:embed="rId3">
            <a:extLst>
              <a:ext uri="{28A0092B-C50C-407E-A947-70E740481C1C}">
                <a14:useLocalDpi xmlns:a14="http://schemas.microsoft.com/office/drawing/2010/main" val="0"/>
              </a:ext>
            </a:extLst>
          </a:blip>
          <a:srcRect l="20151" r="20432"/>
          <a:stretch/>
        </p:blipFill>
        <p:spPr>
          <a:xfrm>
            <a:off x="-43543" y="510916"/>
            <a:ext cx="8831943" cy="5583035"/>
          </a:xfrm>
          <a:prstGeom prst="rect">
            <a:avLst/>
          </a:prstGeom>
        </p:spPr>
      </p:pic>
      <p:sp>
        <p:nvSpPr>
          <p:cNvPr id="15" name="Rectangle 14"/>
          <p:cNvSpPr/>
          <p:nvPr/>
        </p:nvSpPr>
        <p:spPr bwMode="auto">
          <a:xfrm>
            <a:off x="0" y="368373"/>
            <a:ext cx="8786813" cy="5868122"/>
          </a:xfrm>
          <a:prstGeom prst="rect">
            <a:avLst/>
          </a:prstGeom>
          <a:noFill/>
          <a:ln w="9525" cap="flat" cmpd="sng" algn="ctr">
            <a:noFill/>
            <a:prstDash val="solid"/>
            <a:round/>
            <a:headEnd type="none" w="med" len="med"/>
            <a:tailEnd type="none" w="med" len="med"/>
          </a:ln>
          <a:effectLst/>
        </p:spPr>
        <p:txBody>
          <a:bodyPr vert="horz" wrap="square" lIns="396000" tIns="72000" rIns="72000" bIns="360000" numCol="1" rtlCol="0" anchor="b" anchorCtr="0" compatLnSpc="1">
            <a:prstTxWarp prst="textNoShape">
              <a:avLst/>
            </a:prstTxWarp>
            <a:noAutofit/>
          </a:bodyPr>
          <a:lstStyle/>
          <a:p>
            <a:r>
              <a:rPr lang="en-GB" sz="4400" b="1" dirty="0">
                <a:solidFill>
                  <a:schemeClr val="bg1"/>
                </a:solidFill>
              </a:rPr>
              <a:t>Appendix i: glossary</a:t>
            </a:r>
          </a:p>
        </p:txBody>
      </p:sp>
      <p:sp>
        <p:nvSpPr>
          <p:cNvPr id="2" name="Footer Placeholder 1">
            <a:extLst>
              <a:ext uri="{FF2B5EF4-FFF2-40B4-BE49-F238E27FC236}">
                <a16:creationId xmlns:a16="http://schemas.microsoft.com/office/drawing/2014/main" id="{11B5F5EA-0899-4A5F-8403-A58C3C773573}"/>
              </a:ext>
            </a:extLst>
          </p:cNvPr>
          <p:cNvSpPr>
            <a:spLocks noGrp="1"/>
          </p:cNvSpPr>
          <p:nvPr>
            <p:ph type="ftr" sz="quarter" idx="11"/>
          </p:nvPr>
        </p:nvSpPr>
        <p:spPr/>
        <p:txBody>
          <a:bodyPr/>
          <a:lstStyle/>
          <a:p>
            <a:r>
              <a:rPr lang="en-GB" dirty="0"/>
              <a:t>Strictly confidential</a:t>
            </a:r>
          </a:p>
        </p:txBody>
      </p:sp>
      <p:sp>
        <p:nvSpPr>
          <p:cNvPr id="3" name="Slide Number Placeholder 2">
            <a:extLst>
              <a:ext uri="{FF2B5EF4-FFF2-40B4-BE49-F238E27FC236}">
                <a16:creationId xmlns:a16="http://schemas.microsoft.com/office/drawing/2014/main" id="{57D27489-1C25-47B3-94B2-006800D2FB8F}"/>
              </a:ext>
            </a:extLst>
          </p:cNvPr>
          <p:cNvSpPr>
            <a:spLocks noGrp="1"/>
          </p:cNvSpPr>
          <p:nvPr>
            <p:ph type="sldNum" sz="quarter" idx="12"/>
          </p:nvPr>
        </p:nvSpPr>
        <p:spPr/>
        <p:txBody>
          <a:bodyPr/>
          <a:lstStyle/>
          <a:p>
            <a:fld id="{CCD50359-0D07-45DD-80E0-148886BE67CF}" type="slidenum">
              <a:rPr lang="en-GB" smtClean="0"/>
              <a:pPr/>
              <a:t>22</a:t>
            </a:fld>
            <a:endParaRPr lang="en-GB" dirty="0"/>
          </a:p>
        </p:txBody>
      </p:sp>
    </p:spTree>
    <p:extLst>
      <p:ext uri="{BB962C8B-B14F-4D97-AF65-F5344CB8AC3E}">
        <p14:creationId xmlns:p14="http://schemas.microsoft.com/office/powerpoint/2010/main" val="156518005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622CB236-95FD-4B6C-AA77-B0374E0AA348}"/>
              </a:ext>
            </a:extLst>
          </p:cNvPr>
          <p:cNvSpPr/>
          <p:nvPr/>
        </p:nvSpPr>
        <p:spPr bwMode="auto">
          <a:xfrm>
            <a:off x="358774" y="1459345"/>
            <a:ext cx="8341881" cy="212725"/>
          </a:xfrm>
          <a:prstGeom prst="rect">
            <a:avLst/>
          </a:prstGeom>
          <a:solidFill>
            <a:schemeClr val="bg1"/>
          </a:solidFill>
          <a:ln w="9525" cap="flat" cmpd="sng" algn="ctr">
            <a:noFill/>
            <a:prstDash val="solid"/>
            <a:round/>
            <a:headEnd type="none" w="med" len="med"/>
            <a:tailEnd type="none" w="med" len="med"/>
          </a:ln>
          <a:effectLst/>
        </p:spPr>
        <p:txBody>
          <a:bodyPr vert="horz" wrap="square" lIns="72000" tIns="72000" rIns="72000" bIns="72000" numCol="1" rtlCol="0" anchor="t" anchorCtr="0" compatLnSpc="1">
            <a:prstTxWarp prst="textNoShape">
              <a:avLst/>
            </a:prstTxWarp>
            <a:no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GB" sz="1200" b="0" i="0" u="none" strike="noStrike" cap="none" normalizeH="0" baseline="0" dirty="0">
              <a:ln>
                <a:noFill/>
              </a:ln>
              <a:solidFill>
                <a:schemeClr val="tx1"/>
              </a:solidFill>
              <a:effectLst/>
              <a:latin typeface="Arial" pitchFamily="34" charset="0"/>
            </a:endParaRPr>
          </a:p>
        </p:txBody>
      </p:sp>
      <p:sp>
        <p:nvSpPr>
          <p:cNvPr id="2" name="Title 1">
            <a:extLst>
              <a:ext uri="{FF2B5EF4-FFF2-40B4-BE49-F238E27FC236}">
                <a16:creationId xmlns:a16="http://schemas.microsoft.com/office/drawing/2014/main" id="{CB782187-6278-42B1-8856-75D6C93C96F0}"/>
              </a:ext>
            </a:extLst>
          </p:cNvPr>
          <p:cNvSpPr>
            <a:spLocks noGrp="1"/>
          </p:cNvSpPr>
          <p:nvPr>
            <p:ph type="title"/>
          </p:nvPr>
        </p:nvSpPr>
        <p:spPr/>
        <p:txBody>
          <a:bodyPr/>
          <a:lstStyle/>
          <a:p>
            <a:r>
              <a:rPr lang="en-GB" dirty="0"/>
              <a:t>Glossary of terms</a:t>
            </a:r>
            <a:br>
              <a:rPr lang="en-GB" dirty="0"/>
            </a:br>
            <a:r>
              <a:rPr lang="en-GB" b="0" dirty="0"/>
              <a:t>General concepts</a:t>
            </a:r>
            <a:endParaRPr lang="en-GB" dirty="0"/>
          </a:p>
        </p:txBody>
      </p:sp>
      <p:sp>
        <p:nvSpPr>
          <p:cNvPr id="4" name="Footer Placeholder 3">
            <a:extLst>
              <a:ext uri="{FF2B5EF4-FFF2-40B4-BE49-F238E27FC236}">
                <a16:creationId xmlns:a16="http://schemas.microsoft.com/office/drawing/2014/main" id="{8F076915-CF2E-4710-B372-A4C2C0A7DAF6}"/>
              </a:ext>
            </a:extLst>
          </p:cNvPr>
          <p:cNvSpPr>
            <a:spLocks noGrp="1"/>
          </p:cNvSpPr>
          <p:nvPr>
            <p:ph type="ftr" sz="quarter" idx="11"/>
          </p:nvPr>
        </p:nvSpPr>
        <p:spPr/>
        <p:txBody>
          <a:bodyPr/>
          <a:lstStyle/>
          <a:p>
            <a:r>
              <a:rPr lang="en-GB" dirty="0"/>
              <a:t>Strictly confidential</a:t>
            </a:r>
          </a:p>
        </p:txBody>
      </p:sp>
      <p:sp>
        <p:nvSpPr>
          <p:cNvPr id="5" name="Slide Number Placeholder 4">
            <a:extLst>
              <a:ext uri="{FF2B5EF4-FFF2-40B4-BE49-F238E27FC236}">
                <a16:creationId xmlns:a16="http://schemas.microsoft.com/office/drawing/2014/main" id="{92DD3B53-24D3-4DC9-AB7D-83DCD096C8BC}"/>
              </a:ext>
            </a:extLst>
          </p:cNvPr>
          <p:cNvSpPr>
            <a:spLocks noGrp="1"/>
          </p:cNvSpPr>
          <p:nvPr>
            <p:ph type="sldNum" sz="quarter" idx="12"/>
          </p:nvPr>
        </p:nvSpPr>
        <p:spPr/>
        <p:txBody>
          <a:bodyPr/>
          <a:lstStyle/>
          <a:p>
            <a:fld id="{C9D05E43-48E8-4592-8BB6-D73E5BFC2A1E}" type="slidenum">
              <a:rPr lang="en-GB" smtClean="0"/>
              <a:pPr/>
              <a:t>23</a:t>
            </a:fld>
            <a:endParaRPr lang="en-GB" dirty="0"/>
          </a:p>
        </p:txBody>
      </p:sp>
      <p:graphicFrame>
        <p:nvGraphicFramePr>
          <p:cNvPr id="3" name="Table 2">
            <a:extLst>
              <a:ext uri="{FF2B5EF4-FFF2-40B4-BE49-F238E27FC236}">
                <a16:creationId xmlns:a16="http://schemas.microsoft.com/office/drawing/2014/main" id="{C2DD860F-3344-4358-A37B-EE963DE0C32B}"/>
              </a:ext>
            </a:extLst>
          </p:cNvPr>
          <p:cNvGraphicFramePr>
            <a:graphicFrameLocks noGrp="1"/>
          </p:cNvGraphicFramePr>
          <p:nvPr>
            <p:extLst>
              <p:ext uri="{D42A27DB-BD31-4B8C-83A1-F6EECF244321}">
                <p14:modId xmlns:p14="http://schemas.microsoft.com/office/powerpoint/2010/main" val="2646843176"/>
              </p:ext>
            </p:extLst>
          </p:nvPr>
        </p:nvGraphicFramePr>
        <p:xfrm>
          <a:off x="358774" y="1577733"/>
          <a:ext cx="8245475" cy="4574379"/>
        </p:xfrm>
        <a:graphic>
          <a:graphicData uri="http://schemas.openxmlformats.org/drawingml/2006/table">
            <a:tbl>
              <a:tblPr firstRow="1" firstCol="1" bandRow="1">
                <a:tableStyleId>{3B4B98B0-60AC-42C2-AFA5-B58CD77FA1E5}</a:tableStyleId>
              </a:tblPr>
              <a:tblGrid>
                <a:gridCol w="1165226">
                  <a:extLst>
                    <a:ext uri="{9D8B030D-6E8A-4147-A177-3AD203B41FA5}">
                      <a16:colId xmlns:a16="http://schemas.microsoft.com/office/drawing/2014/main" val="3596596838"/>
                    </a:ext>
                  </a:extLst>
                </a:gridCol>
                <a:gridCol w="7080249">
                  <a:extLst>
                    <a:ext uri="{9D8B030D-6E8A-4147-A177-3AD203B41FA5}">
                      <a16:colId xmlns:a16="http://schemas.microsoft.com/office/drawing/2014/main" val="113162252"/>
                    </a:ext>
                  </a:extLst>
                </a:gridCol>
              </a:tblGrid>
              <a:tr h="204610">
                <a:tc>
                  <a:txBody>
                    <a:bodyPr/>
                    <a:lstStyle/>
                    <a:p>
                      <a:pPr algn="l" fontAlgn="b"/>
                      <a:r>
                        <a:rPr lang="en-GB" sz="1400" u="none" strike="noStrike" dirty="0">
                          <a:effectLst/>
                        </a:rPr>
                        <a:t>Term</a:t>
                      </a:r>
                      <a:endParaRPr lang="en-GB" sz="1400" b="0" i="0" u="none" strike="noStrike" dirty="0">
                        <a:solidFill>
                          <a:srgbClr val="000000"/>
                        </a:solidFill>
                        <a:effectLst/>
                        <a:latin typeface="Arial" panose="020B0604020202020204" pitchFamily="34" charset="0"/>
                      </a:endParaRPr>
                    </a:p>
                  </a:txBody>
                  <a:tcPr marL="5889" marR="5889" marT="5889" marB="0" anchor="ctr"/>
                </a:tc>
                <a:tc>
                  <a:txBody>
                    <a:bodyPr/>
                    <a:lstStyle/>
                    <a:p>
                      <a:pPr algn="l" fontAlgn="b"/>
                      <a:r>
                        <a:rPr lang="en-GB" sz="1400" u="none" strike="noStrike" dirty="0">
                          <a:effectLst/>
                        </a:rPr>
                        <a:t>Definition</a:t>
                      </a:r>
                      <a:endParaRPr lang="en-GB" sz="1400" b="0" i="0" u="none" strike="noStrike" dirty="0">
                        <a:solidFill>
                          <a:srgbClr val="000000"/>
                        </a:solidFill>
                        <a:effectLst/>
                        <a:latin typeface="Arial" panose="020B0604020202020204" pitchFamily="34" charset="0"/>
                      </a:endParaRPr>
                    </a:p>
                  </a:txBody>
                  <a:tcPr marL="5889" marR="5889" marT="5889" marB="0" anchor="ctr"/>
                </a:tc>
                <a:extLst>
                  <a:ext uri="{0D108BD9-81ED-4DB2-BD59-A6C34878D82A}">
                    <a16:rowId xmlns:a16="http://schemas.microsoft.com/office/drawing/2014/main" val="3743327659"/>
                  </a:ext>
                </a:extLst>
              </a:tr>
              <a:tr h="144677">
                <a:tc>
                  <a:txBody>
                    <a:bodyPr/>
                    <a:lstStyle/>
                    <a:p>
                      <a:pPr algn="l" fontAlgn="b"/>
                      <a:r>
                        <a:rPr lang="en-GB" sz="1100" u="none" strike="noStrike" dirty="0">
                          <a:effectLst/>
                        </a:rPr>
                        <a:t>ED1</a:t>
                      </a:r>
                      <a:endParaRPr lang="en-GB" sz="1100" b="0" i="0" u="none" strike="noStrike" dirty="0">
                        <a:solidFill>
                          <a:srgbClr val="000000"/>
                        </a:solidFill>
                        <a:effectLst/>
                        <a:latin typeface="Arial" panose="020B0604020202020204" pitchFamily="34" charset="0"/>
                      </a:endParaRPr>
                    </a:p>
                  </a:txBody>
                  <a:tcPr marL="72000" marR="72000" marT="18000" marB="18000" anchor="ctr"/>
                </a:tc>
                <a:tc>
                  <a:txBody>
                    <a:bodyPr/>
                    <a:lstStyle/>
                    <a:p>
                      <a:pPr algn="l" fontAlgn="b"/>
                      <a:r>
                        <a:rPr lang="en-GB" sz="1100" u="none" strike="noStrike" dirty="0">
                          <a:effectLst/>
                        </a:rPr>
                        <a:t>RIIO-ED1 or ED1 is the current price control (2016–23).</a:t>
                      </a:r>
                      <a:endParaRPr lang="en-GB" sz="1100" b="0" i="0" u="none" strike="noStrike" dirty="0">
                        <a:solidFill>
                          <a:srgbClr val="000000"/>
                        </a:solidFill>
                        <a:effectLst/>
                        <a:latin typeface="Arial" panose="020B0604020202020204" pitchFamily="34" charset="0"/>
                      </a:endParaRPr>
                    </a:p>
                  </a:txBody>
                  <a:tcPr marL="72000" marR="72000" marT="18000" marB="18000" anchor="ctr"/>
                </a:tc>
                <a:extLst>
                  <a:ext uri="{0D108BD9-81ED-4DB2-BD59-A6C34878D82A}">
                    <a16:rowId xmlns:a16="http://schemas.microsoft.com/office/drawing/2014/main" val="3709139240"/>
                  </a:ext>
                </a:extLst>
              </a:tr>
              <a:tr h="144677">
                <a:tc>
                  <a:txBody>
                    <a:bodyPr/>
                    <a:lstStyle/>
                    <a:p>
                      <a:pPr algn="l" fontAlgn="b"/>
                      <a:r>
                        <a:rPr lang="en-GB" sz="1100" u="none" strike="noStrike" dirty="0">
                          <a:effectLst/>
                        </a:rPr>
                        <a:t>ED2</a:t>
                      </a:r>
                      <a:endParaRPr lang="en-GB" sz="1100" b="0" i="0" u="none" strike="noStrike" dirty="0">
                        <a:solidFill>
                          <a:srgbClr val="000000"/>
                        </a:solidFill>
                        <a:effectLst/>
                        <a:latin typeface="Arial" panose="020B0604020202020204" pitchFamily="34" charset="0"/>
                      </a:endParaRPr>
                    </a:p>
                  </a:txBody>
                  <a:tcPr marL="72000" marR="72000" marT="18000" marB="18000" anchor="ctr"/>
                </a:tc>
                <a:tc>
                  <a:txBody>
                    <a:bodyPr/>
                    <a:lstStyle/>
                    <a:p>
                      <a:pPr algn="l" fontAlgn="b"/>
                      <a:r>
                        <a:rPr lang="en-GB" sz="1100" u="none" strike="noStrike" dirty="0">
                          <a:effectLst/>
                        </a:rPr>
                        <a:t>RIIO-ED2, or ED2 is the upcoming price control (2024–28).</a:t>
                      </a:r>
                      <a:endParaRPr lang="en-GB" sz="1100" b="0" i="0" u="none" strike="noStrike" dirty="0">
                        <a:solidFill>
                          <a:srgbClr val="000000"/>
                        </a:solidFill>
                        <a:effectLst/>
                        <a:latin typeface="Arial" panose="020B0604020202020204" pitchFamily="34" charset="0"/>
                      </a:endParaRPr>
                    </a:p>
                  </a:txBody>
                  <a:tcPr marL="72000" marR="72000" marT="18000" marB="18000" anchor="ctr"/>
                </a:tc>
                <a:extLst>
                  <a:ext uri="{0D108BD9-81ED-4DB2-BD59-A6C34878D82A}">
                    <a16:rowId xmlns:a16="http://schemas.microsoft.com/office/drawing/2014/main" val="3597407389"/>
                  </a:ext>
                </a:extLst>
              </a:tr>
              <a:tr h="229320">
                <a:tc>
                  <a:txBody>
                    <a:bodyPr/>
                    <a:lstStyle/>
                    <a:p>
                      <a:pPr algn="l" fontAlgn="b"/>
                      <a:r>
                        <a:rPr lang="en-GB" sz="1100" u="none" strike="noStrike" dirty="0">
                          <a:effectLst/>
                        </a:rPr>
                        <a:t>Cost function</a:t>
                      </a:r>
                      <a:endParaRPr lang="en-GB" sz="1100" b="0" i="0" u="none" strike="noStrike" dirty="0">
                        <a:solidFill>
                          <a:srgbClr val="000000"/>
                        </a:solidFill>
                        <a:effectLst/>
                        <a:latin typeface="Arial" panose="020B0604020202020204" pitchFamily="34" charset="0"/>
                      </a:endParaRPr>
                    </a:p>
                  </a:txBody>
                  <a:tcPr marL="72000" marR="72000" marT="18000" marB="18000" anchor="ctr"/>
                </a:tc>
                <a:tc>
                  <a:txBody>
                    <a:bodyPr/>
                    <a:lstStyle/>
                    <a:p>
                      <a:pPr algn="l" fontAlgn="b"/>
                      <a:r>
                        <a:rPr lang="en-GB" sz="1100" u="none" strike="noStrike" dirty="0">
                          <a:effectLst/>
                        </a:rPr>
                        <a:t>The cost function is the mathematical formula that describes how expenditure is related to structural factors (e.g. scale) and other drivers of costs (e.g. operating environment).</a:t>
                      </a:r>
                      <a:endParaRPr lang="en-GB" sz="1100" b="0" i="0" u="none" strike="noStrike" dirty="0">
                        <a:solidFill>
                          <a:srgbClr val="000000"/>
                        </a:solidFill>
                        <a:effectLst/>
                        <a:latin typeface="Arial" panose="020B0604020202020204" pitchFamily="34" charset="0"/>
                      </a:endParaRPr>
                    </a:p>
                  </a:txBody>
                  <a:tcPr marL="72000" marR="72000" marT="18000" marB="18000" anchor="ctr"/>
                </a:tc>
                <a:extLst>
                  <a:ext uri="{0D108BD9-81ED-4DB2-BD59-A6C34878D82A}">
                    <a16:rowId xmlns:a16="http://schemas.microsoft.com/office/drawing/2014/main" val="2290357536"/>
                  </a:ext>
                </a:extLst>
              </a:tr>
              <a:tr h="339232">
                <a:tc>
                  <a:txBody>
                    <a:bodyPr/>
                    <a:lstStyle/>
                    <a:p>
                      <a:pPr algn="l" fontAlgn="b"/>
                      <a:r>
                        <a:rPr lang="en-GB" sz="1100" u="none" strike="noStrike" dirty="0">
                          <a:effectLst/>
                        </a:rPr>
                        <a:t>OLS</a:t>
                      </a:r>
                      <a:endParaRPr lang="en-GB" sz="1100" b="0" i="0" u="none" strike="noStrike" dirty="0">
                        <a:solidFill>
                          <a:srgbClr val="000000"/>
                        </a:solidFill>
                        <a:effectLst/>
                        <a:latin typeface="Arial" panose="020B0604020202020204" pitchFamily="34" charset="0"/>
                      </a:endParaRPr>
                    </a:p>
                  </a:txBody>
                  <a:tcPr marL="72000" marR="72000" marT="18000" marB="18000" anchor="ctr"/>
                </a:tc>
                <a:tc>
                  <a:txBody>
                    <a:bodyPr/>
                    <a:lstStyle/>
                    <a:p>
                      <a:pPr algn="l" fontAlgn="b"/>
                      <a:r>
                        <a:rPr lang="en-GB" sz="1100" u="none" strike="noStrike" dirty="0">
                          <a:effectLst/>
                        </a:rPr>
                        <a:t>Ordinary Least Squares (OLS) is an econometric method used to estimate the relationship between a dependent variable (e.g. TOTEX), and one or more independent variables (e.g. cost drivers). This was the method used by Ofgem to estimate cost functions in ED1.</a:t>
                      </a:r>
                      <a:endParaRPr lang="en-GB" sz="1100" b="0" i="0" u="none" strike="noStrike" dirty="0">
                        <a:solidFill>
                          <a:srgbClr val="000000"/>
                        </a:solidFill>
                        <a:effectLst/>
                        <a:latin typeface="Arial" panose="020B0604020202020204" pitchFamily="34" charset="0"/>
                      </a:endParaRPr>
                    </a:p>
                  </a:txBody>
                  <a:tcPr marL="72000" marR="72000" marT="18000" marB="18000" anchor="ctr"/>
                </a:tc>
                <a:extLst>
                  <a:ext uri="{0D108BD9-81ED-4DB2-BD59-A6C34878D82A}">
                    <a16:rowId xmlns:a16="http://schemas.microsoft.com/office/drawing/2014/main" val="278861729"/>
                  </a:ext>
                </a:extLst>
              </a:tr>
              <a:tr h="286401">
                <a:tc>
                  <a:txBody>
                    <a:bodyPr/>
                    <a:lstStyle/>
                    <a:p>
                      <a:pPr algn="l" fontAlgn="b"/>
                      <a:r>
                        <a:rPr lang="en-GB" sz="1100" u="none" strike="noStrike" dirty="0">
                          <a:effectLst/>
                        </a:rPr>
                        <a:t>POLS</a:t>
                      </a:r>
                      <a:endParaRPr lang="en-GB" sz="1100" b="0" i="0" u="none" strike="noStrike" dirty="0">
                        <a:solidFill>
                          <a:srgbClr val="000000"/>
                        </a:solidFill>
                        <a:effectLst/>
                        <a:latin typeface="Arial" panose="020B0604020202020204" pitchFamily="34" charset="0"/>
                      </a:endParaRPr>
                    </a:p>
                  </a:txBody>
                  <a:tcPr marL="72000" marR="72000" marT="18000" marB="18000" anchor="ctr"/>
                </a:tc>
                <a:tc>
                  <a:txBody>
                    <a:bodyPr/>
                    <a:lstStyle/>
                    <a:p>
                      <a:pPr algn="l" fontAlgn="b"/>
                      <a:r>
                        <a:rPr lang="en-GB" sz="1100" kern="1200" dirty="0">
                          <a:solidFill>
                            <a:schemeClr val="tx1"/>
                          </a:solidFill>
                          <a:latin typeface="+mn-lt"/>
                          <a:ea typeface="+mn-ea"/>
                          <a:cs typeface="+mn-cs"/>
                        </a:rPr>
                        <a:t>Pooled OLS (POLS) is a </a:t>
                      </a:r>
                      <a:r>
                        <a:rPr lang="en-GB" sz="1100" dirty="0"/>
                        <a:t>method of performing regression that assumes that a DNO’s costs in a given time period are independent of their costs in another time period.</a:t>
                      </a:r>
                      <a:endParaRPr lang="en-GB" sz="1100" b="0" i="0" u="none" strike="noStrike" dirty="0">
                        <a:solidFill>
                          <a:srgbClr val="000000"/>
                        </a:solidFill>
                        <a:effectLst/>
                        <a:latin typeface="Arial" panose="020B0604020202020204" pitchFamily="34" charset="0"/>
                      </a:endParaRPr>
                    </a:p>
                  </a:txBody>
                  <a:tcPr marL="72000" marR="72000" marT="18000" marB="18000" anchor="ctr"/>
                </a:tc>
                <a:extLst>
                  <a:ext uri="{0D108BD9-81ED-4DB2-BD59-A6C34878D82A}">
                    <a16:rowId xmlns:a16="http://schemas.microsoft.com/office/drawing/2014/main" val="2434840468"/>
                  </a:ext>
                </a:extLst>
              </a:tr>
              <a:tr h="391786">
                <a:tc>
                  <a:txBody>
                    <a:bodyPr/>
                    <a:lstStyle/>
                    <a:p>
                      <a:pPr algn="l" fontAlgn="b"/>
                      <a:r>
                        <a:rPr lang="en-GB" sz="1100" u="none" strike="noStrike" dirty="0">
                          <a:effectLst/>
                        </a:rPr>
                        <a:t>RE</a:t>
                      </a:r>
                      <a:endParaRPr lang="en-GB" sz="1100" b="0" i="0" u="none" strike="noStrike" dirty="0">
                        <a:solidFill>
                          <a:srgbClr val="000000"/>
                        </a:solidFill>
                        <a:effectLst/>
                        <a:latin typeface="Arial" panose="020B0604020202020204" pitchFamily="34" charset="0"/>
                      </a:endParaRPr>
                    </a:p>
                  </a:txBody>
                  <a:tcPr marL="72000" marR="72000" marT="18000" marB="18000" anchor="ctr"/>
                </a:tc>
                <a:tc>
                  <a:txBody>
                    <a:bodyPr/>
                    <a:lstStyle/>
                    <a:p>
                      <a:pPr algn="l" fontAlgn="b"/>
                      <a:r>
                        <a:rPr lang="en-GB" sz="1100" u="none" strike="noStrike" dirty="0">
                          <a:effectLst/>
                        </a:rPr>
                        <a:t>Random Effects (RE) is a method of performing regression</a:t>
                      </a:r>
                      <a:r>
                        <a:rPr lang="en-GB" sz="1100" dirty="0"/>
                        <a:t> assumes that accounts for the panel structure of the data (i.e. the fact that the sample is not entirely independent but consists of observations for a set of companies over time).  </a:t>
                      </a:r>
                      <a:endParaRPr lang="en-GB" sz="1100" b="0" i="0" u="none" strike="noStrike" dirty="0">
                        <a:solidFill>
                          <a:srgbClr val="000000"/>
                        </a:solidFill>
                        <a:effectLst/>
                        <a:latin typeface="Arial" panose="020B0604020202020204" pitchFamily="34" charset="0"/>
                      </a:endParaRPr>
                    </a:p>
                  </a:txBody>
                  <a:tcPr marL="72000" marR="72000" marT="18000" marB="18000" anchor="ctr"/>
                </a:tc>
                <a:extLst>
                  <a:ext uri="{0D108BD9-81ED-4DB2-BD59-A6C34878D82A}">
                    <a16:rowId xmlns:a16="http://schemas.microsoft.com/office/drawing/2014/main" val="1462475620"/>
                  </a:ext>
                </a:extLst>
              </a:tr>
              <a:tr h="339165">
                <a:tc>
                  <a:txBody>
                    <a:bodyPr/>
                    <a:lstStyle/>
                    <a:p>
                      <a:pPr algn="l" fontAlgn="b"/>
                      <a:r>
                        <a:rPr lang="en-GB" sz="1100" u="none" strike="noStrike" dirty="0">
                          <a:effectLst/>
                        </a:rPr>
                        <a:t>Efficiency</a:t>
                      </a:r>
                      <a:endParaRPr lang="en-GB" sz="1100" b="0" i="0" u="none" strike="noStrike" dirty="0">
                        <a:solidFill>
                          <a:srgbClr val="000000"/>
                        </a:solidFill>
                        <a:effectLst/>
                        <a:latin typeface="Arial" panose="020B0604020202020204" pitchFamily="34" charset="0"/>
                      </a:endParaRPr>
                    </a:p>
                  </a:txBody>
                  <a:tcPr marL="72000" marR="72000" marT="18000" marB="18000" anchor="ctr"/>
                </a:tc>
                <a:tc>
                  <a:txBody>
                    <a:bodyPr/>
                    <a:lstStyle/>
                    <a:p>
                      <a:pPr algn="l" fontAlgn="b"/>
                      <a:r>
                        <a:rPr lang="en-GB" sz="1100" u="none" strike="noStrike" dirty="0">
                          <a:effectLst/>
                        </a:rPr>
                        <a:t>In this context, the efficiency of a company represents the ability of a company to transform inputs into outputs relative to best practice. The efficiency of a company is an unknown that must be inferred (or estimated) from the  modelling. In Ofgem’s approach, </a:t>
                      </a:r>
                      <a:r>
                        <a:rPr lang="en-GB" sz="1100" i="1" u="none" strike="noStrike" dirty="0">
                          <a:effectLst/>
                        </a:rPr>
                        <a:t>estimated </a:t>
                      </a:r>
                      <a:r>
                        <a:rPr lang="en-GB" sz="1100" i="0" u="none" strike="noStrike" dirty="0">
                          <a:effectLst/>
                        </a:rPr>
                        <a:t>efficiency</a:t>
                      </a:r>
                      <a:r>
                        <a:rPr lang="en-GB" sz="1100" i="1" u="none" strike="noStrike" dirty="0">
                          <a:effectLst/>
                        </a:rPr>
                        <a:t> </a:t>
                      </a:r>
                      <a:r>
                        <a:rPr lang="en-GB" sz="1100" i="0" u="none" strike="noStrike" dirty="0">
                          <a:effectLst/>
                        </a:rPr>
                        <a:t>refers to the ratio between a company’s observed expenditure and that predicted by a model (so smaller the ratio, higher is the estimated efficiency of a DNO).</a:t>
                      </a:r>
                      <a:endParaRPr lang="en-GB" sz="1100" b="0" i="0" u="none" strike="noStrike" dirty="0">
                        <a:solidFill>
                          <a:srgbClr val="000000"/>
                        </a:solidFill>
                        <a:effectLst/>
                        <a:latin typeface="Arial" panose="020B0604020202020204" pitchFamily="34" charset="0"/>
                      </a:endParaRPr>
                    </a:p>
                  </a:txBody>
                  <a:tcPr marL="72000" marR="72000" marT="18000" marB="18000" anchor="ctr"/>
                </a:tc>
                <a:extLst>
                  <a:ext uri="{0D108BD9-81ED-4DB2-BD59-A6C34878D82A}">
                    <a16:rowId xmlns:a16="http://schemas.microsoft.com/office/drawing/2014/main" val="4033599515"/>
                  </a:ext>
                </a:extLst>
              </a:tr>
              <a:tr h="339165">
                <a:tc>
                  <a:txBody>
                    <a:bodyPr/>
                    <a:lstStyle/>
                    <a:p>
                      <a:r>
                        <a:rPr lang="en-GB" sz="1100" b="1" dirty="0"/>
                        <a:t>TOTEX</a:t>
                      </a:r>
                    </a:p>
                  </a:txBody>
                  <a:tcPr marL="72000" marR="72000" marT="18000" marB="18000"/>
                </a:tc>
                <a:tc>
                  <a:txBody>
                    <a:bodyPr/>
                    <a:lstStyle/>
                    <a:p>
                      <a:r>
                        <a:rPr lang="en-GB" sz="1100" dirty="0"/>
                        <a:t>TOTEX excluding certain costs (as defined at ED1).</a:t>
                      </a:r>
                    </a:p>
                  </a:txBody>
                  <a:tcPr marL="72000" marR="72000" marT="18000" marB="18000" anchor="ctr"/>
                </a:tc>
                <a:extLst>
                  <a:ext uri="{0D108BD9-81ED-4DB2-BD59-A6C34878D82A}">
                    <a16:rowId xmlns:a16="http://schemas.microsoft.com/office/drawing/2014/main" val="1529635449"/>
                  </a:ext>
                </a:extLst>
              </a:tr>
              <a:tr h="339165">
                <a:tc>
                  <a:txBody>
                    <a:bodyPr/>
                    <a:lstStyle/>
                    <a:p>
                      <a:pPr marL="0" indent="0" algn="l" defTabSz="914400" rtl="0" eaLnBrk="1" fontAlgn="b" latinLnBrk="0" hangingPunct="1"/>
                      <a:r>
                        <a:rPr lang="en-GB" sz="1100" b="1" kern="1200" dirty="0">
                          <a:solidFill>
                            <a:schemeClr val="tx1"/>
                          </a:solidFill>
                          <a:latin typeface="+mn-lt"/>
                          <a:ea typeface="+mn-ea"/>
                          <a:cs typeface="+mn-cs"/>
                        </a:rPr>
                        <a:t>MEAV</a:t>
                      </a:r>
                    </a:p>
                  </a:txBody>
                  <a:tcPr marL="72000" marR="72000" marT="18000" marB="18000" anchor="ctr"/>
                </a:tc>
                <a:tc>
                  <a:txBody>
                    <a:bodyPr/>
                    <a:lstStyle/>
                    <a:p>
                      <a:pPr marL="0" indent="0" algn="l" defTabSz="914400" rtl="0" eaLnBrk="1" fontAlgn="b" latinLnBrk="0" hangingPunct="1"/>
                      <a:r>
                        <a:rPr lang="en-GB" sz="1100" kern="1200" dirty="0">
                          <a:solidFill>
                            <a:schemeClr val="tx1"/>
                          </a:solidFill>
                          <a:latin typeface="+mn-lt"/>
                          <a:ea typeface="+mn-ea"/>
                          <a:cs typeface="+mn-cs"/>
                        </a:rPr>
                        <a:t>Modern Equivalent Asset Value (MEAV) is defined as the weighted sum of DNOs’ assets, where the weights are derived from engineering assessments. MEAV was used a cost driver for the ED1 determination. </a:t>
                      </a:r>
                    </a:p>
                  </a:txBody>
                  <a:tcPr marL="72000" marR="72000" marT="18000" marB="18000" anchor="ctr"/>
                </a:tc>
                <a:extLst>
                  <a:ext uri="{0D108BD9-81ED-4DB2-BD59-A6C34878D82A}">
                    <a16:rowId xmlns:a16="http://schemas.microsoft.com/office/drawing/2014/main" val="3891517343"/>
                  </a:ext>
                </a:extLst>
              </a:tr>
              <a:tr h="339165">
                <a:tc>
                  <a:txBody>
                    <a:bodyPr/>
                    <a:lstStyle/>
                    <a:p>
                      <a:pPr marL="0" algn="l" defTabSz="914400" rtl="0" eaLnBrk="1" latinLnBrk="0" hangingPunct="1"/>
                      <a:r>
                        <a:rPr lang="en-GB" sz="1100" b="1" kern="1200" dirty="0">
                          <a:solidFill>
                            <a:schemeClr val="tx1"/>
                          </a:solidFill>
                          <a:latin typeface="+mn-lt"/>
                          <a:ea typeface="+mn-ea"/>
                          <a:cs typeface="+mn-cs"/>
                        </a:rPr>
                        <a:t>BU_CSV</a:t>
                      </a:r>
                    </a:p>
                  </a:txBody>
                  <a:tcPr marL="72000" marR="72000" marT="18000" marB="1800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tx1"/>
                          </a:solidFill>
                          <a:latin typeface="+mn-lt"/>
                          <a:ea typeface="+mn-ea"/>
                          <a:cs typeface="+mn-cs"/>
                        </a:rPr>
                        <a:t>Units distributed, total network length, LV and HV overhead line length, MEAV, spans cut, total faults, and total ONIs, weighted by industry spend.</a:t>
                      </a:r>
                    </a:p>
                  </a:txBody>
                  <a:tcPr marL="72000" marR="72000" marT="18000" marB="18000" anchor="ctr"/>
                </a:tc>
                <a:extLst>
                  <a:ext uri="{0D108BD9-81ED-4DB2-BD59-A6C34878D82A}">
                    <a16:rowId xmlns:a16="http://schemas.microsoft.com/office/drawing/2014/main" val="3262279244"/>
                  </a:ext>
                </a:extLst>
              </a:tr>
              <a:tr h="339165">
                <a:tc>
                  <a:txBody>
                    <a:bodyPr/>
                    <a:lstStyle/>
                    <a:p>
                      <a:r>
                        <a:rPr lang="en-GB" sz="1100" b="1" dirty="0"/>
                        <a:t>MACRO_CSV</a:t>
                      </a:r>
                    </a:p>
                  </a:txBody>
                  <a:tcPr marL="72000" marR="72000" marT="18000" marB="1800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t>Combination (i.e. composite scale variable, CSV) of the number of customers and MEAV.</a:t>
                      </a:r>
                    </a:p>
                  </a:txBody>
                  <a:tcPr marL="72000" marR="72000" marT="18000" marB="18000" anchor="ctr"/>
                </a:tc>
                <a:extLst>
                  <a:ext uri="{0D108BD9-81ED-4DB2-BD59-A6C34878D82A}">
                    <a16:rowId xmlns:a16="http://schemas.microsoft.com/office/drawing/2014/main" val="1783953862"/>
                  </a:ext>
                </a:extLst>
              </a:tr>
            </a:tbl>
          </a:graphicData>
        </a:graphic>
      </p:graphicFrame>
    </p:spTree>
    <p:extLst>
      <p:ext uri="{BB962C8B-B14F-4D97-AF65-F5344CB8AC3E}">
        <p14:creationId xmlns:p14="http://schemas.microsoft.com/office/powerpoint/2010/main" val="203432209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94174E-5C17-4124-961F-35FD3ABD240F}"/>
              </a:ext>
            </a:extLst>
          </p:cNvPr>
          <p:cNvSpPr>
            <a:spLocks noGrp="1"/>
          </p:cNvSpPr>
          <p:nvPr>
            <p:ph type="title"/>
          </p:nvPr>
        </p:nvSpPr>
        <p:spPr/>
        <p:txBody>
          <a:bodyPr/>
          <a:lstStyle/>
          <a:p>
            <a:r>
              <a:rPr lang="en-GB" dirty="0"/>
              <a:t>Glossary of terms</a:t>
            </a:r>
            <a:br>
              <a:rPr lang="en-GB" dirty="0"/>
            </a:br>
            <a:r>
              <a:rPr lang="en-GB" b="0" dirty="0"/>
              <a:t>Statistical diagnostics</a:t>
            </a:r>
            <a:endParaRPr lang="en-GB" dirty="0"/>
          </a:p>
        </p:txBody>
      </p:sp>
      <p:sp>
        <p:nvSpPr>
          <p:cNvPr id="4" name="Footer Placeholder 3">
            <a:extLst>
              <a:ext uri="{FF2B5EF4-FFF2-40B4-BE49-F238E27FC236}">
                <a16:creationId xmlns:a16="http://schemas.microsoft.com/office/drawing/2014/main" id="{3995AC46-8235-443F-9847-DC1D5073AE6C}"/>
              </a:ext>
            </a:extLst>
          </p:cNvPr>
          <p:cNvSpPr>
            <a:spLocks noGrp="1"/>
          </p:cNvSpPr>
          <p:nvPr>
            <p:ph type="ftr" sz="quarter" idx="11"/>
          </p:nvPr>
        </p:nvSpPr>
        <p:spPr/>
        <p:txBody>
          <a:bodyPr/>
          <a:lstStyle/>
          <a:p>
            <a:r>
              <a:rPr lang="en-GB" dirty="0"/>
              <a:t>Strictly confidential</a:t>
            </a:r>
          </a:p>
        </p:txBody>
      </p:sp>
      <p:sp>
        <p:nvSpPr>
          <p:cNvPr id="5" name="Slide Number Placeholder 4">
            <a:extLst>
              <a:ext uri="{FF2B5EF4-FFF2-40B4-BE49-F238E27FC236}">
                <a16:creationId xmlns:a16="http://schemas.microsoft.com/office/drawing/2014/main" id="{EE5E2DAD-3815-493E-864A-DC5B3802E80C}"/>
              </a:ext>
            </a:extLst>
          </p:cNvPr>
          <p:cNvSpPr>
            <a:spLocks noGrp="1"/>
          </p:cNvSpPr>
          <p:nvPr>
            <p:ph type="sldNum" sz="quarter" idx="12"/>
          </p:nvPr>
        </p:nvSpPr>
        <p:spPr/>
        <p:txBody>
          <a:bodyPr/>
          <a:lstStyle/>
          <a:p>
            <a:fld id="{C9D05E43-48E8-4592-8BB6-D73E5BFC2A1E}" type="slidenum">
              <a:rPr lang="en-GB" smtClean="0"/>
              <a:pPr/>
              <a:t>24</a:t>
            </a:fld>
            <a:endParaRPr lang="en-GB" dirty="0"/>
          </a:p>
        </p:txBody>
      </p:sp>
      <p:graphicFrame>
        <p:nvGraphicFramePr>
          <p:cNvPr id="6" name="Table 5">
            <a:extLst>
              <a:ext uri="{FF2B5EF4-FFF2-40B4-BE49-F238E27FC236}">
                <a16:creationId xmlns:a16="http://schemas.microsoft.com/office/drawing/2014/main" id="{55C0385E-C17E-4046-84AB-3A207F48CA26}"/>
              </a:ext>
            </a:extLst>
          </p:cNvPr>
          <p:cNvGraphicFramePr>
            <a:graphicFrameLocks noGrp="1"/>
          </p:cNvGraphicFramePr>
          <p:nvPr>
            <p:extLst>
              <p:ext uri="{D42A27DB-BD31-4B8C-83A1-F6EECF244321}">
                <p14:modId xmlns:p14="http://schemas.microsoft.com/office/powerpoint/2010/main" val="3432077221"/>
              </p:ext>
            </p:extLst>
          </p:nvPr>
        </p:nvGraphicFramePr>
        <p:xfrm>
          <a:off x="358773" y="1630432"/>
          <a:ext cx="8245475" cy="4548698"/>
        </p:xfrm>
        <a:graphic>
          <a:graphicData uri="http://schemas.openxmlformats.org/drawingml/2006/table">
            <a:tbl>
              <a:tblPr firstRow="1" firstCol="1" bandRow="1">
                <a:tableStyleId>{3B4B98B0-60AC-42C2-AFA5-B58CD77FA1E5}</a:tableStyleId>
              </a:tblPr>
              <a:tblGrid>
                <a:gridCol w="1615011">
                  <a:extLst>
                    <a:ext uri="{9D8B030D-6E8A-4147-A177-3AD203B41FA5}">
                      <a16:colId xmlns:a16="http://schemas.microsoft.com/office/drawing/2014/main" val="3596596838"/>
                    </a:ext>
                  </a:extLst>
                </a:gridCol>
                <a:gridCol w="6630464">
                  <a:extLst>
                    <a:ext uri="{9D8B030D-6E8A-4147-A177-3AD203B41FA5}">
                      <a16:colId xmlns:a16="http://schemas.microsoft.com/office/drawing/2014/main" val="113162252"/>
                    </a:ext>
                  </a:extLst>
                </a:gridCol>
              </a:tblGrid>
              <a:tr h="222217">
                <a:tc>
                  <a:txBody>
                    <a:bodyPr/>
                    <a:lstStyle/>
                    <a:p>
                      <a:pPr algn="l" fontAlgn="b"/>
                      <a:r>
                        <a:rPr lang="en-GB" sz="1400" u="none" strike="noStrike" dirty="0">
                          <a:effectLst/>
                        </a:rPr>
                        <a:t>Term</a:t>
                      </a:r>
                      <a:endParaRPr lang="en-GB" sz="1400" b="0" i="0" u="none" strike="noStrike" dirty="0">
                        <a:solidFill>
                          <a:srgbClr val="000000"/>
                        </a:solidFill>
                        <a:effectLst/>
                        <a:latin typeface="Arial" panose="020B0604020202020204" pitchFamily="34" charset="0"/>
                      </a:endParaRPr>
                    </a:p>
                  </a:txBody>
                  <a:tcPr marL="5889" marR="5889" marT="5889" marB="0" anchor="ctr"/>
                </a:tc>
                <a:tc>
                  <a:txBody>
                    <a:bodyPr/>
                    <a:lstStyle/>
                    <a:p>
                      <a:pPr algn="l" fontAlgn="b"/>
                      <a:r>
                        <a:rPr lang="en-GB" sz="1400" u="none" strike="noStrike" dirty="0">
                          <a:effectLst/>
                        </a:rPr>
                        <a:t>Description</a:t>
                      </a:r>
                      <a:endParaRPr lang="en-GB" sz="1400" b="0" i="0" u="none" strike="noStrike" dirty="0">
                        <a:solidFill>
                          <a:srgbClr val="000000"/>
                        </a:solidFill>
                        <a:effectLst/>
                        <a:latin typeface="Arial" panose="020B0604020202020204" pitchFamily="34" charset="0"/>
                      </a:endParaRPr>
                    </a:p>
                  </a:txBody>
                  <a:tcPr marL="5889" marR="5889" marT="5889" marB="0" anchor="ctr"/>
                </a:tc>
                <a:extLst>
                  <a:ext uri="{0D108BD9-81ED-4DB2-BD59-A6C34878D82A}">
                    <a16:rowId xmlns:a16="http://schemas.microsoft.com/office/drawing/2014/main" val="3743327659"/>
                  </a:ext>
                </a:extLst>
              </a:tr>
              <a:tr h="1025423">
                <a:tc>
                  <a:txBody>
                    <a:bodyPr/>
                    <a:lstStyle/>
                    <a:p>
                      <a:pPr algn="l" fontAlgn="b"/>
                      <a:r>
                        <a:rPr lang="en-GB" sz="1100" u="none" strike="noStrike" dirty="0">
                          <a:effectLst/>
                        </a:rPr>
                        <a:t>R-Squared</a:t>
                      </a:r>
                      <a:endParaRPr lang="en-GB" sz="1100" b="0" i="0" u="none" strike="noStrike" dirty="0">
                        <a:solidFill>
                          <a:srgbClr val="000000"/>
                        </a:solidFill>
                        <a:effectLst/>
                        <a:latin typeface="Arial" panose="020B0604020202020204" pitchFamily="34" charset="0"/>
                      </a:endParaRPr>
                    </a:p>
                  </a:txBody>
                  <a:tcPr marL="5889" marR="5889" marT="5889" marB="0" anchor="ctr"/>
                </a:tc>
                <a:tc>
                  <a:txBody>
                    <a:bodyPr/>
                    <a:lstStyle/>
                    <a:p>
                      <a:pPr marL="0" algn="l" defTabSz="914400" rtl="0" eaLnBrk="1" fontAlgn="b" latinLnBrk="0" hangingPunct="1"/>
                      <a:r>
                        <a:rPr lang="en-GB" sz="1100" b="0" u="none" strike="noStrike" kern="1200" dirty="0">
                          <a:solidFill>
                            <a:schemeClr val="tx1"/>
                          </a:solidFill>
                          <a:effectLst/>
                          <a:latin typeface="+mn-lt"/>
                          <a:ea typeface="+mn-ea"/>
                          <a:cs typeface="+mn-cs"/>
                        </a:rPr>
                        <a:t>R-Squared (R2) is a measure of model fit, and is defined as the proportion of the variance in expenditure that can be explained by the variance in the cost drivers. In other words, it is a measure of how well the cost drivers can explain differences in costs over the modelled period. If a model fits the data poorly (i.e. a low R2), it might exclude relevant cost drivers. Under Ofgem’s approach, this could risk conflating the impact of omitted factors with inefficiency. Conversely, ‘overfitting’ the model (i.e. seeking a high R2) can result in unnecessary, counterintuitive and incorrect parameter estimates. </a:t>
                      </a:r>
                    </a:p>
                  </a:txBody>
                  <a:tcPr marL="5889" marR="5889" marT="5889" marB="0" anchor="ctr"/>
                </a:tc>
                <a:extLst>
                  <a:ext uri="{0D108BD9-81ED-4DB2-BD59-A6C34878D82A}">
                    <a16:rowId xmlns:a16="http://schemas.microsoft.com/office/drawing/2014/main" val="159814215"/>
                  </a:ext>
                </a:extLst>
              </a:tr>
              <a:tr h="345787">
                <a:tc>
                  <a:txBody>
                    <a:bodyPr/>
                    <a:lstStyle/>
                    <a:p>
                      <a:pPr algn="l" fontAlgn="b"/>
                      <a:r>
                        <a:rPr lang="en-GB" sz="1100" u="none" strike="noStrike" dirty="0">
                          <a:effectLst/>
                        </a:rPr>
                        <a:t>Adjusted R-squared</a:t>
                      </a:r>
                      <a:endParaRPr lang="en-GB" sz="1100" b="0" i="0" u="none" strike="noStrike" dirty="0">
                        <a:solidFill>
                          <a:srgbClr val="000000"/>
                        </a:solidFill>
                        <a:effectLst/>
                        <a:latin typeface="Arial" panose="020B0604020202020204" pitchFamily="34" charset="0"/>
                      </a:endParaRPr>
                    </a:p>
                  </a:txBody>
                  <a:tcPr marL="5889" marR="5889" marT="5889" marB="0" anchor="ctr"/>
                </a:tc>
                <a:tc>
                  <a:txBody>
                    <a:bodyPr/>
                    <a:lstStyle/>
                    <a:p>
                      <a:pPr marL="0" algn="l" defTabSz="914400" rtl="0" eaLnBrk="1" fontAlgn="b" latinLnBrk="0" hangingPunct="1"/>
                      <a:r>
                        <a:rPr lang="en-GB" sz="1100" b="0" u="none" strike="noStrike" kern="1200" dirty="0">
                          <a:solidFill>
                            <a:schemeClr val="tx1"/>
                          </a:solidFill>
                          <a:effectLst/>
                          <a:latin typeface="+mn-lt"/>
                          <a:ea typeface="+mn-ea"/>
                          <a:cs typeface="+mn-cs"/>
                        </a:rPr>
                        <a:t>Adjusted R2 is a measure of model fit, where there are penalties associated with adding cost drivers. It is intended to account for potential ‘overfitting’. </a:t>
                      </a:r>
                    </a:p>
                  </a:txBody>
                  <a:tcPr marL="5889" marR="5889" marT="5889" marB="0" anchor="ctr"/>
                </a:tc>
                <a:extLst>
                  <a:ext uri="{0D108BD9-81ED-4DB2-BD59-A6C34878D82A}">
                    <a16:rowId xmlns:a16="http://schemas.microsoft.com/office/drawing/2014/main" val="3709139240"/>
                  </a:ext>
                </a:extLst>
              </a:tr>
              <a:tr h="685605">
                <a:tc>
                  <a:txBody>
                    <a:bodyPr/>
                    <a:lstStyle/>
                    <a:p>
                      <a:pPr algn="l" fontAlgn="b"/>
                      <a:r>
                        <a:rPr lang="en-GB" sz="1100" u="none" strike="noStrike" dirty="0">
                          <a:effectLst/>
                        </a:rPr>
                        <a:t>Skew\Kurtosis test for normality</a:t>
                      </a:r>
                      <a:endParaRPr lang="en-GB" sz="1100" b="0" i="0" u="none" strike="noStrike" dirty="0">
                        <a:solidFill>
                          <a:srgbClr val="000000"/>
                        </a:solidFill>
                        <a:effectLst/>
                        <a:latin typeface="Arial" panose="020B0604020202020204" pitchFamily="34" charset="0"/>
                      </a:endParaRPr>
                    </a:p>
                  </a:txBody>
                  <a:tcPr marL="5889" marR="5889" marT="5889" marB="0" anchor="ctr"/>
                </a:tc>
                <a:tc>
                  <a:txBody>
                    <a:bodyPr/>
                    <a:lstStyle/>
                    <a:p>
                      <a:pPr marL="0" algn="l" defTabSz="914400" rtl="0" eaLnBrk="1" fontAlgn="b" latinLnBrk="0" hangingPunct="1"/>
                      <a:r>
                        <a:rPr lang="en-GB" sz="1100" b="0" u="none" strike="noStrike" kern="1200" dirty="0">
                          <a:solidFill>
                            <a:schemeClr val="tx1"/>
                          </a:solidFill>
                          <a:effectLst/>
                          <a:latin typeface="+mn-lt"/>
                          <a:ea typeface="+mn-ea"/>
                          <a:cs typeface="+mn-cs"/>
                        </a:rPr>
                        <a:t>The Skewness and Kurtosis test (SK-test) is a test for whether a given variable follows a normal distribution. In this context, it is applied to the residuals of the model (i.e. difference between predicted and actual costs). If the residuals are not normally distributed, then many of the statistical tests considered by Ofgem may not provide valid inference. </a:t>
                      </a:r>
                    </a:p>
                  </a:txBody>
                  <a:tcPr marL="5889" marR="5889" marT="5889" marB="0" anchor="ctr"/>
                </a:tc>
                <a:extLst>
                  <a:ext uri="{0D108BD9-81ED-4DB2-BD59-A6C34878D82A}">
                    <a16:rowId xmlns:a16="http://schemas.microsoft.com/office/drawing/2014/main" val="3597407389"/>
                  </a:ext>
                </a:extLst>
              </a:tr>
              <a:tr h="515696">
                <a:tc>
                  <a:txBody>
                    <a:bodyPr/>
                    <a:lstStyle/>
                    <a:p>
                      <a:pPr algn="l" fontAlgn="b"/>
                      <a:r>
                        <a:rPr lang="en-GB" sz="1100" u="none" strike="noStrike" dirty="0">
                          <a:effectLst/>
                        </a:rPr>
                        <a:t>RESET</a:t>
                      </a:r>
                      <a:endParaRPr lang="en-GB" sz="1100" b="0" i="0" u="none" strike="noStrike" dirty="0">
                        <a:solidFill>
                          <a:srgbClr val="000000"/>
                        </a:solidFill>
                        <a:effectLst/>
                        <a:latin typeface="Arial" panose="020B0604020202020204" pitchFamily="34" charset="0"/>
                      </a:endParaRPr>
                    </a:p>
                  </a:txBody>
                  <a:tcPr marL="5889" marR="5889" marT="5889" marB="0" anchor="ctr"/>
                </a:tc>
                <a:tc>
                  <a:txBody>
                    <a:bodyPr/>
                    <a:lstStyle/>
                    <a:p>
                      <a:pPr marL="0" algn="l" defTabSz="914400" rtl="0" eaLnBrk="1" fontAlgn="b" latinLnBrk="0" hangingPunct="1"/>
                      <a:r>
                        <a:rPr lang="en-GB" sz="1100" b="0" u="none" strike="noStrike" kern="1200" dirty="0">
                          <a:solidFill>
                            <a:schemeClr val="tx1"/>
                          </a:solidFill>
                          <a:effectLst/>
                          <a:latin typeface="+mn-lt"/>
                          <a:ea typeface="+mn-ea"/>
                          <a:cs typeface="+mn-cs"/>
                        </a:rPr>
                        <a:t>The Ramsey Regression Equation Specification Error Test (RESET) test is a test for model misspecification. It is intended to identify whether non-linear relationships (e.g. squared terms) exist in the data. </a:t>
                      </a:r>
                    </a:p>
                  </a:txBody>
                  <a:tcPr marL="5889" marR="5889" marT="5889" marB="0" anchor="ctr"/>
                </a:tc>
                <a:extLst>
                  <a:ext uri="{0D108BD9-81ED-4DB2-BD59-A6C34878D82A}">
                    <a16:rowId xmlns:a16="http://schemas.microsoft.com/office/drawing/2014/main" val="2290357536"/>
                  </a:ext>
                </a:extLst>
              </a:tr>
              <a:tr h="483450">
                <a:tc>
                  <a:txBody>
                    <a:bodyPr/>
                    <a:lstStyle/>
                    <a:p>
                      <a:pPr algn="l" fontAlgn="b"/>
                      <a:r>
                        <a:rPr lang="en-GB" sz="1100" u="none" strike="noStrike" dirty="0">
                          <a:effectLst/>
                        </a:rPr>
                        <a:t>RESET (alternative)</a:t>
                      </a:r>
                      <a:endParaRPr lang="en-GB" sz="1100" b="0" i="0" u="none" strike="noStrike" dirty="0">
                        <a:solidFill>
                          <a:srgbClr val="000000"/>
                        </a:solidFill>
                        <a:effectLst/>
                        <a:latin typeface="Arial" panose="020B0604020202020204" pitchFamily="34" charset="0"/>
                      </a:endParaRPr>
                    </a:p>
                  </a:txBody>
                  <a:tcPr marL="5889" marR="5889" marT="5889" marB="0" anchor="ctr"/>
                </a:tc>
                <a:tc>
                  <a:txBody>
                    <a:bodyPr/>
                    <a:lstStyle/>
                    <a:p>
                      <a:pPr marL="0" algn="l" defTabSz="914400" rtl="0" eaLnBrk="1" fontAlgn="b" latinLnBrk="0" hangingPunct="1"/>
                      <a:r>
                        <a:rPr lang="en-GB" sz="1100" b="0" u="none" strike="noStrike" kern="1200" dirty="0">
                          <a:solidFill>
                            <a:schemeClr val="tx1"/>
                          </a:solidFill>
                          <a:effectLst/>
                          <a:latin typeface="+mn-lt"/>
                          <a:ea typeface="+mn-ea"/>
                          <a:cs typeface="+mn-cs"/>
                        </a:rPr>
                        <a:t>This is a slight variant of the RESET test applied by Ofgem that looks at higher order non-linear relationships (e.g. quadratic, cubic and quartic functions).</a:t>
                      </a:r>
                    </a:p>
                  </a:txBody>
                  <a:tcPr marL="5889" marR="5889" marT="5889" marB="0" anchor="ctr"/>
                </a:tc>
                <a:extLst>
                  <a:ext uri="{0D108BD9-81ED-4DB2-BD59-A6C34878D82A}">
                    <a16:rowId xmlns:a16="http://schemas.microsoft.com/office/drawing/2014/main" val="278861729"/>
                  </a:ext>
                </a:extLst>
              </a:tr>
              <a:tr h="578946">
                <a:tc>
                  <a:txBody>
                    <a:bodyPr/>
                    <a:lstStyle/>
                    <a:p>
                      <a:pPr algn="l" fontAlgn="b"/>
                      <a:r>
                        <a:rPr lang="en-GB" sz="1100" u="none" strike="noStrike" dirty="0">
                          <a:effectLst/>
                        </a:rPr>
                        <a:t>White Test </a:t>
                      </a:r>
                      <a:endParaRPr lang="en-GB" sz="1100" b="0" i="0" u="none" strike="noStrike" dirty="0">
                        <a:solidFill>
                          <a:srgbClr val="000000"/>
                        </a:solidFill>
                        <a:effectLst/>
                        <a:latin typeface="Arial" panose="020B0604020202020204" pitchFamily="34" charset="0"/>
                      </a:endParaRPr>
                    </a:p>
                  </a:txBody>
                  <a:tcPr marL="5889" marR="5889" marT="5889" marB="0" anchor="ctr"/>
                </a:tc>
                <a:tc>
                  <a:txBody>
                    <a:bodyPr/>
                    <a:lstStyle/>
                    <a:p>
                      <a:pPr marL="0" algn="l" defTabSz="914400" rtl="0" eaLnBrk="1" fontAlgn="b" latinLnBrk="0" hangingPunct="1"/>
                      <a:r>
                        <a:rPr lang="en-GB" sz="1100" b="0" u="none" strike="noStrike" kern="1200" dirty="0">
                          <a:solidFill>
                            <a:schemeClr val="tx1"/>
                          </a:solidFill>
                          <a:effectLst/>
                          <a:latin typeface="+mn-lt"/>
                          <a:ea typeface="+mn-ea"/>
                          <a:cs typeface="+mn-cs"/>
                        </a:rPr>
                        <a:t>The White Test is intended to detect the presence of heteroskedasticity, the phenomenon whereby the variance of the residual is correlated with the cost drivers. If heteroskedasticity </a:t>
                      </a:r>
                      <a:r>
                        <a:rPr lang="en-GB" sz="1100" u="none" strike="noStrike" dirty="0">
                          <a:effectLst/>
                        </a:rPr>
                        <a:t>is present, the standard errors on the coefficients will be biased and statistical tests will be uninformative.</a:t>
                      </a:r>
                      <a:endParaRPr lang="en-GB" sz="1100" b="0" u="none" strike="noStrike" kern="1200" dirty="0">
                        <a:solidFill>
                          <a:schemeClr val="tx1"/>
                        </a:solidFill>
                        <a:effectLst/>
                        <a:latin typeface="+mn-lt"/>
                        <a:ea typeface="+mn-ea"/>
                        <a:cs typeface="+mn-cs"/>
                      </a:endParaRPr>
                    </a:p>
                  </a:txBody>
                  <a:tcPr marL="5889" marR="5889" marT="5889" marB="0" anchor="ctr"/>
                </a:tc>
                <a:extLst>
                  <a:ext uri="{0D108BD9-81ED-4DB2-BD59-A6C34878D82A}">
                    <a16:rowId xmlns:a16="http://schemas.microsoft.com/office/drawing/2014/main" val="2434840468"/>
                  </a:ext>
                </a:extLst>
              </a:tr>
              <a:tr h="345787">
                <a:tc>
                  <a:txBody>
                    <a:bodyPr/>
                    <a:lstStyle/>
                    <a:p>
                      <a:pPr algn="l" fontAlgn="b"/>
                      <a:r>
                        <a:rPr lang="en-GB" sz="1100" u="none" strike="noStrike" dirty="0">
                          <a:effectLst/>
                        </a:rPr>
                        <a:t>Pooling (F-test)</a:t>
                      </a:r>
                      <a:endParaRPr lang="en-GB" sz="1100" b="0" i="0" u="none" strike="noStrike" dirty="0">
                        <a:solidFill>
                          <a:srgbClr val="000000"/>
                        </a:solidFill>
                        <a:effectLst/>
                        <a:latin typeface="Arial" panose="020B0604020202020204" pitchFamily="34" charset="0"/>
                      </a:endParaRPr>
                    </a:p>
                  </a:txBody>
                  <a:tcPr marL="5889" marR="5889" marT="5889" marB="0" anchor="ctr"/>
                </a:tc>
                <a:tc>
                  <a:txBody>
                    <a:bodyPr/>
                    <a:lstStyle/>
                    <a:p>
                      <a:pPr marL="0" algn="l" defTabSz="914400" rtl="0" eaLnBrk="1" fontAlgn="b" latinLnBrk="0" hangingPunct="1"/>
                      <a:r>
                        <a:rPr lang="en-GB" sz="1100" b="0" u="none" strike="noStrike" kern="1200" dirty="0">
                          <a:solidFill>
                            <a:schemeClr val="tx1"/>
                          </a:solidFill>
                          <a:effectLst/>
                          <a:latin typeface="+mn-lt"/>
                          <a:ea typeface="+mn-ea"/>
                          <a:cs typeface="+mn-cs"/>
                        </a:rPr>
                        <a:t>The Pooling (F-test) is intended to detect whether the coefficients on the cost drivers are stable over time. </a:t>
                      </a:r>
                      <a:br>
                        <a:rPr lang="en-GB" sz="1100" b="0" u="none" strike="noStrike" kern="1200" dirty="0">
                          <a:solidFill>
                            <a:schemeClr val="tx1"/>
                          </a:solidFill>
                          <a:effectLst/>
                          <a:latin typeface="+mn-lt"/>
                          <a:ea typeface="+mn-ea"/>
                          <a:cs typeface="+mn-cs"/>
                        </a:rPr>
                      </a:br>
                      <a:r>
                        <a:rPr lang="en-GB" sz="1100" b="0" u="none" strike="noStrike" kern="1200" dirty="0">
                          <a:solidFill>
                            <a:schemeClr val="tx1"/>
                          </a:solidFill>
                          <a:effectLst/>
                          <a:latin typeface="+mn-lt"/>
                          <a:ea typeface="+mn-ea"/>
                          <a:cs typeface="+mn-cs"/>
                        </a:rPr>
                        <a:t>If the coefficients are unstable, then it might not be appropriate to pool the data. </a:t>
                      </a:r>
                    </a:p>
                  </a:txBody>
                  <a:tcPr marL="5889" marR="5889" marT="5889" marB="0" anchor="ctr"/>
                </a:tc>
                <a:extLst>
                  <a:ext uri="{0D108BD9-81ED-4DB2-BD59-A6C34878D82A}">
                    <a16:rowId xmlns:a16="http://schemas.microsoft.com/office/drawing/2014/main" val="1462475620"/>
                  </a:ext>
                </a:extLst>
              </a:tr>
              <a:tr h="345787">
                <a:tc>
                  <a:txBody>
                    <a:bodyPr/>
                    <a:lstStyle/>
                    <a:p>
                      <a:pPr algn="l" fontAlgn="b"/>
                      <a:r>
                        <a:rPr lang="en-GB" sz="1100" u="none" strike="noStrike" dirty="0">
                          <a:effectLst/>
                        </a:rPr>
                        <a:t>Breusch-Pagan test</a:t>
                      </a:r>
                      <a:endParaRPr lang="en-GB" sz="1100" b="0" i="0" u="none" strike="noStrike" dirty="0">
                        <a:solidFill>
                          <a:srgbClr val="000000"/>
                        </a:solidFill>
                        <a:effectLst/>
                        <a:latin typeface="Arial" panose="020B0604020202020204" pitchFamily="34" charset="0"/>
                      </a:endParaRPr>
                    </a:p>
                  </a:txBody>
                  <a:tcPr marL="5889" marR="5889" marT="5889" marB="0" anchor="ctr"/>
                </a:tc>
                <a:tc>
                  <a:txBody>
                    <a:bodyPr/>
                    <a:lstStyle/>
                    <a:p>
                      <a:pPr marL="0" algn="l" defTabSz="914400" rtl="0" eaLnBrk="1" fontAlgn="b" latinLnBrk="0" hangingPunct="1"/>
                      <a:r>
                        <a:rPr lang="en-GB" sz="1100" b="0" u="none" strike="noStrike" kern="1200" dirty="0">
                          <a:solidFill>
                            <a:schemeClr val="tx1"/>
                          </a:solidFill>
                          <a:effectLst/>
                          <a:latin typeface="+mn-lt"/>
                          <a:ea typeface="+mn-ea"/>
                          <a:cs typeface="+mn-cs"/>
                        </a:rPr>
                        <a:t>The Breusch-Pagan test is intended to detected whether POLS or RE is the more appropriate estimation approach. </a:t>
                      </a:r>
                    </a:p>
                  </a:txBody>
                  <a:tcPr marL="5889" marR="5889" marT="5889" marB="0" anchor="ctr"/>
                </a:tc>
                <a:extLst>
                  <a:ext uri="{0D108BD9-81ED-4DB2-BD59-A6C34878D82A}">
                    <a16:rowId xmlns:a16="http://schemas.microsoft.com/office/drawing/2014/main" val="4033599515"/>
                  </a:ext>
                </a:extLst>
              </a:tr>
            </a:tbl>
          </a:graphicData>
        </a:graphic>
      </p:graphicFrame>
    </p:spTree>
    <p:extLst>
      <p:ext uri="{BB962C8B-B14F-4D97-AF65-F5344CB8AC3E}">
        <p14:creationId xmlns:p14="http://schemas.microsoft.com/office/powerpoint/2010/main" val="229533323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bwMode="auto">
          <a:xfrm>
            <a:off x="0" y="368373"/>
            <a:ext cx="8786813" cy="5868122"/>
          </a:xfrm>
          <a:prstGeom prst="rect">
            <a:avLst/>
          </a:prstGeom>
          <a:solidFill>
            <a:srgbClr val="0166B3"/>
          </a:solidFill>
          <a:ln w="9525" cap="flat" cmpd="sng" algn="ctr">
            <a:noFill/>
            <a:prstDash val="solid"/>
            <a:round/>
            <a:headEnd type="none" w="med" len="med"/>
            <a:tailEnd type="none" w="med" len="med"/>
          </a:ln>
          <a:effectLst/>
        </p:spPr>
        <p:txBody>
          <a:bodyPr vert="horz" wrap="square" lIns="72000" tIns="72000" rIns="72000" bIns="72000" numCol="1" rtlCol="0" anchor="t" anchorCtr="0" compatLnSpc="1">
            <a:prstTxWarp prst="textNoShape">
              <a:avLst/>
            </a:prstTxWarp>
            <a:no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GB" sz="1200" b="0" i="0" u="none" strike="noStrike" cap="none" normalizeH="0" baseline="0" dirty="0">
              <a:ln>
                <a:noFill/>
              </a:ln>
              <a:solidFill>
                <a:schemeClr val="tx1"/>
              </a:solidFill>
              <a:effectLst/>
              <a:latin typeface="Arial" pitchFamily="34" charset="0"/>
            </a:endParaRPr>
          </a:p>
        </p:txBody>
      </p:sp>
      <p:pic>
        <p:nvPicPr>
          <p:cNvPr id="11" name="Picture 10"/>
          <p:cNvPicPr>
            <a:picLocks noChangeAspect="1"/>
          </p:cNvPicPr>
          <p:nvPr/>
        </p:nvPicPr>
        <p:blipFill rotWithShape="1">
          <a:blip r:embed="rId3">
            <a:extLst>
              <a:ext uri="{28A0092B-C50C-407E-A947-70E740481C1C}">
                <a14:useLocalDpi xmlns:a14="http://schemas.microsoft.com/office/drawing/2010/main" val="0"/>
              </a:ext>
            </a:extLst>
          </a:blip>
          <a:srcRect l="20151" r="20432"/>
          <a:stretch/>
        </p:blipFill>
        <p:spPr>
          <a:xfrm>
            <a:off x="-43543" y="510916"/>
            <a:ext cx="8831943" cy="5583035"/>
          </a:xfrm>
          <a:prstGeom prst="rect">
            <a:avLst/>
          </a:prstGeom>
        </p:spPr>
      </p:pic>
      <p:sp>
        <p:nvSpPr>
          <p:cNvPr id="15" name="Rectangle 14"/>
          <p:cNvSpPr/>
          <p:nvPr/>
        </p:nvSpPr>
        <p:spPr bwMode="auto">
          <a:xfrm>
            <a:off x="0" y="368373"/>
            <a:ext cx="8786813" cy="5868122"/>
          </a:xfrm>
          <a:prstGeom prst="rect">
            <a:avLst/>
          </a:prstGeom>
          <a:noFill/>
          <a:ln w="9525" cap="flat" cmpd="sng" algn="ctr">
            <a:noFill/>
            <a:prstDash val="solid"/>
            <a:round/>
            <a:headEnd type="none" w="med" len="med"/>
            <a:tailEnd type="none" w="med" len="med"/>
          </a:ln>
          <a:effectLst/>
        </p:spPr>
        <p:txBody>
          <a:bodyPr vert="horz" wrap="square" lIns="396000" tIns="72000" rIns="72000" bIns="360000" numCol="1" rtlCol="0" anchor="b" anchorCtr="0" compatLnSpc="1">
            <a:prstTxWarp prst="textNoShape">
              <a:avLst/>
            </a:prstTxWarp>
            <a:noAutofit/>
          </a:bodyPr>
          <a:lstStyle/>
          <a:p>
            <a:r>
              <a:rPr lang="en-GB" sz="4400" b="1" dirty="0">
                <a:solidFill>
                  <a:schemeClr val="bg1"/>
                </a:solidFill>
              </a:rPr>
              <a:t>2. Appendix ii: ED1 framework Summary</a:t>
            </a:r>
          </a:p>
        </p:txBody>
      </p:sp>
      <p:sp>
        <p:nvSpPr>
          <p:cNvPr id="2" name="Footer Placeholder 1">
            <a:extLst>
              <a:ext uri="{FF2B5EF4-FFF2-40B4-BE49-F238E27FC236}">
                <a16:creationId xmlns:a16="http://schemas.microsoft.com/office/drawing/2014/main" id="{11B5F5EA-0899-4A5F-8403-A58C3C773573}"/>
              </a:ext>
            </a:extLst>
          </p:cNvPr>
          <p:cNvSpPr>
            <a:spLocks noGrp="1"/>
          </p:cNvSpPr>
          <p:nvPr>
            <p:ph type="ftr" sz="quarter" idx="11"/>
          </p:nvPr>
        </p:nvSpPr>
        <p:spPr/>
        <p:txBody>
          <a:bodyPr/>
          <a:lstStyle/>
          <a:p>
            <a:r>
              <a:rPr lang="en-GB" dirty="0"/>
              <a:t>Strictly confidential</a:t>
            </a:r>
          </a:p>
        </p:txBody>
      </p:sp>
      <p:sp>
        <p:nvSpPr>
          <p:cNvPr id="3" name="Slide Number Placeholder 2">
            <a:extLst>
              <a:ext uri="{FF2B5EF4-FFF2-40B4-BE49-F238E27FC236}">
                <a16:creationId xmlns:a16="http://schemas.microsoft.com/office/drawing/2014/main" id="{57D27489-1C25-47B3-94B2-006800D2FB8F}"/>
              </a:ext>
            </a:extLst>
          </p:cNvPr>
          <p:cNvSpPr>
            <a:spLocks noGrp="1"/>
          </p:cNvSpPr>
          <p:nvPr>
            <p:ph type="sldNum" sz="quarter" idx="12"/>
          </p:nvPr>
        </p:nvSpPr>
        <p:spPr/>
        <p:txBody>
          <a:bodyPr/>
          <a:lstStyle/>
          <a:p>
            <a:fld id="{CCD50359-0D07-45DD-80E0-148886BE67CF}" type="slidenum">
              <a:rPr lang="en-GB" smtClean="0"/>
              <a:pPr/>
              <a:t>25</a:t>
            </a:fld>
            <a:endParaRPr lang="en-GB" dirty="0"/>
          </a:p>
        </p:txBody>
      </p:sp>
    </p:spTree>
    <p:extLst>
      <p:ext uri="{BB962C8B-B14F-4D97-AF65-F5344CB8AC3E}">
        <p14:creationId xmlns:p14="http://schemas.microsoft.com/office/powerpoint/2010/main" val="356065117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 name="Freeform: Shape 50">
            <a:extLst>
              <a:ext uri="{FF2B5EF4-FFF2-40B4-BE49-F238E27FC236}">
                <a16:creationId xmlns:a16="http://schemas.microsoft.com/office/drawing/2014/main" id="{B1CD6919-A6DE-4A4A-B71A-D92F85FE028A}"/>
              </a:ext>
            </a:extLst>
          </p:cNvPr>
          <p:cNvSpPr/>
          <p:nvPr/>
        </p:nvSpPr>
        <p:spPr>
          <a:xfrm rot="10800000">
            <a:off x="4998905" y="4941168"/>
            <a:ext cx="2597431" cy="936104"/>
          </a:xfrm>
          <a:custGeom>
            <a:avLst/>
            <a:gdLst>
              <a:gd name="connsiteX0" fmla="*/ 0 w 2175867"/>
              <a:gd name="connsiteY0" fmla="*/ 0 h 870346"/>
              <a:gd name="connsiteX1" fmla="*/ 1740694 w 2175867"/>
              <a:gd name="connsiteY1" fmla="*/ 0 h 870346"/>
              <a:gd name="connsiteX2" fmla="*/ 2175867 w 2175867"/>
              <a:gd name="connsiteY2" fmla="*/ 435173 h 870346"/>
              <a:gd name="connsiteX3" fmla="*/ 1740694 w 2175867"/>
              <a:gd name="connsiteY3" fmla="*/ 870346 h 870346"/>
              <a:gd name="connsiteX4" fmla="*/ 0 w 2175867"/>
              <a:gd name="connsiteY4" fmla="*/ 870346 h 870346"/>
              <a:gd name="connsiteX5" fmla="*/ 435173 w 2175867"/>
              <a:gd name="connsiteY5" fmla="*/ 435173 h 870346"/>
              <a:gd name="connsiteX6" fmla="*/ 0 w 2175867"/>
              <a:gd name="connsiteY6" fmla="*/ 0 h 870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175867" h="870346">
                <a:moveTo>
                  <a:pt x="0" y="0"/>
                </a:moveTo>
                <a:lnTo>
                  <a:pt x="1740694" y="0"/>
                </a:lnTo>
                <a:lnTo>
                  <a:pt x="2175867" y="435173"/>
                </a:lnTo>
                <a:lnTo>
                  <a:pt x="1740694" y="870346"/>
                </a:lnTo>
                <a:lnTo>
                  <a:pt x="0" y="870346"/>
                </a:lnTo>
                <a:lnTo>
                  <a:pt x="435173" y="435173"/>
                </a:lnTo>
                <a:lnTo>
                  <a:pt x="0" y="0"/>
                </a:lnTo>
                <a:close/>
              </a:path>
            </a:pathLst>
          </a:custGeom>
          <a:solidFill>
            <a:srgbClr val="0066B3"/>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579191" tIns="48006" rIns="483179" bIns="48006" numCol="1" spcCol="1270" anchor="ctr" anchorCtr="0">
            <a:noAutofit/>
          </a:bodyPr>
          <a:lstStyle/>
          <a:p>
            <a:pPr marL="0" lvl="0" indent="0" algn="ctr" defTabSz="1600200">
              <a:lnSpc>
                <a:spcPct val="90000"/>
              </a:lnSpc>
              <a:spcBef>
                <a:spcPct val="0"/>
              </a:spcBef>
              <a:spcAft>
                <a:spcPct val="35000"/>
              </a:spcAft>
              <a:buNone/>
            </a:pPr>
            <a:endParaRPr lang="en-GB" sz="2000" kern="1200" dirty="0"/>
          </a:p>
        </p:txBody>
      </p:sp>
      <p:sp>
        <p:nvSpPr>
          <p:cNvPr id="49" name="Freeform: Shape 48">
            <a:extLst>
              <a:ext uri="{FF2B5EF4-FFF2-40B4-BE49-F238E27FC236}">
                <a16:creationId xmlns:a16="http://schemas.microsoft.com/office/drawing/2014/main" id="{22F46C81-D782-4288-88EC-83E71B31C94C}"/>
              </a:ext>
            </a:extLst>
          </p:cNvPr>
          <p:cNvSpPr/>
          <p:nvPr/>
        </p:nvSpPr>
        <p:spPr>
          <a:xfrm rot="5400000">
            <a:off x="6382167" y="2991573"/>
            <a:ext cx="2597431" cy="1714688"/>
          </a:xfrm>
          <a:custGeom>
            <a:avLst/>
            <a:gdLst>
              <a:gd name="connsiteX0" fmla="*/ 0 w 2175867"/>
              <a:gd name="connsiteY0" fmla="*/ 0 h 870346"/>
              <a:gd name="connsiteX1" fmla="*/ 1740694 w 2175867"/>
              <a:gd name="connsiteY1" fmla="*/ 0 h 870346"/>
              <a:gd name="connsiteX2" fmla="*/ 2175867 w 2175867"/>
              <a:gd name="connsiteY2" fmla="*/ 435173 h 870346"/>
              <a:gd name="connsiteX3" fmla="*/ 1740694 w 2175867"/>
              <a:gd name="connsiteY3" fmla="*/ 870346 h 870346"/>
              <a:gd name="connsiteX4" fmla="*/ 0 w 2175867"/>
              <a:gd name="connsiteY4" fmla="*/ 870346 h 870346"/>
              <a:gd name="connsiteX5" fmla="*/ 435173 w 2175867"/>
              <a:gd name="connsiteY5" fmla="*/ 435173 h 870346"/>
              <a:gd name="connsiteX6" fmla="*/ 0 w 2175867"/>
              <a:gd name="connsiteY6" fmla="*/ 0 h 870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175867" h="870346">
                <a:moveTo>
                  <a:pt x="0" y="0"/>
                </a:moveTo>
                <a:lnTo>
                  <a:pt x="1740694" y="0"/>
                </a:lnTo>
                <a:lnTo>
                  <a:pt x="2175867" y="435173"/>
                </a:lnTo>
                <a:lnTo>
                  <a:pt x="1740694" y="870346"/>
                </a:lnTo>
                <a:lnTo>
                  <a:pt x="0" y="870346"/>
                </a:lnTo>
                <a:lnTo>
                  <a:pt x="435173" y="435173"/>
                </a:lnTo>
                <a:lnTo>
                  <a:pt x="0" y="0"/>
                </a:lnTo>
                <a:close/>
              </a:path>
            </a:pathLst>
          </a:custGeom>
          <a:solidFill>
            <a:srgbClr val="0066B3"/>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vert270" wrap="square" lIns="579191" tIns="48006" rIns="483179" bIns="48006" numCol="1" spcCol="1270" anchor="ctr" anchorCtr="0">
            <a:noAutofit/>
          </a:bodyPr>
          <a:lstStyle/>
          <a:p>
            <a:pPr marL="0" lvl="0" indent="0" algn="ctr" defTabSz="1600200">
              <a:lnSpc>
                <a:spcPct val="90000"/>
              </a:lnSpc>
              <a:spcBef>
                <a:spcPct val="0"/>
              </a:spcBef>
              <a:spcAft>
                <a:spcPct val="35000"/>
              </a:spcAft>
              <a:buNone/>
            </a:pPr>
            <a:r>
              <a:rPr lang="en-GB" sz="2000" kern="1200" dirty="0"/>
              <a:t>Triangulation of model outputs</a:t>
            </a:r>
          </a:p>
        </p:txBody>
      </p:sp>
      <p:sp>
        <p:nvSpPr>
          <p:cNvPr id="2" name="Title 1"/>
          <p:cNvSpPr>
            <a:spLocks noGrp="1"/>
          </p:cNvSpPr>
          <p:nvPr>
            <p:ph type="title"/>
          </p:nvPr>
        </p:nvSpPr>
        <p:spPr>
          <a:xfrm>
            <a:off x="358775" y="512763"/>
            <a:ext cx="8245475" cy="828675"/>
          </a:xfrm>
        </p:spPr>
        <p:txBody>
          <a:bodyPr/>
          <a:lstStyle/>
          <a:p>
            <a:r>
              <a:rPr lang="en-GB" dirty="0"/>
              <a:t>Overview of Ofgem’s RIIO-ED1 cost assessment approach</a:t>
            </a:r>
            <a:br>
              <a:rPr lang="en-GB" dirty="0"/>
            </a:br>
            <a:endParaRPr lang="en-GB" sz="2000" b="0" dirty="0"/>
          </a:p>
        </p:txBody>
      </p:sp>
      <p:sp>
        <p:nvSpPr>
          <p:cNvPr id="30" name="Freeform: Shape 29">
            <a:extLst>
              <a:ext uri="{FF2B5EF4-FFF2-40B4-BE49-F238E27FC236}">
                <a16:creationId xmlns:a16="http://schemas.microsoft.com/office/drawing/2014/main" id="{2266FFAD-34DA-4B48-B5B4-01A3951983DF}"/>
              </a:ext>
            </a:extLst>
          </p:cNvPr>
          <p:cNvSpPr/>
          <p:nvPr/>
        </p:nvSpPr>
        <p:spPr>
          <a:xfrm>
            <a:off x="323529" y="1988840"/>
            <a:ext cx="2597431" cy="936104"/>
          </a:xfrm>
          <a:custGeom>
            <a:avLst/>
            <a:gdLst>
              <a:gd name="connsiteX0" fmla="*/ 0 w 2175867"/>
              <a:gd name="connsiteY0" fmla="*/ 0 h 870346"/>
              <a:gd name="connsiteX1" fmla="*/ 1740694 w 2175867"/>
              <a:gd name="connsiteY1" fmla="*/ 0 h 870346"/>
              <a:gd name="connsiteX2" fmla="*/ 2175867 w 2175867"/>
              <a:gd name="connsiteY2" fmla="*/ 435173 h 870346"/>
              <a:gd name="connsiteX3" fmla="*/ 1740694 w 2175867"/>
              <a:gd name="connsiteY3" fmla="*/ 870346 h 870346"/>
              <a:gd name="connsiteX4" fmla="*/ 0 w 2175867"/>
              <a:gd name="connsiteY4" fmla="*/ 870346 h 870346"/>
              <a:gd name="connsiteX5" fmla="*/ 435173 w 2175867"/>
              <a:gd name="connsiteY5" fmla="*/ 435173 h 870346"/>
              <a:gd name="connsiteX6" fmla="*/ 0 w 2175867"/>
              <a:gd name="connsiteY6" fmla="*/ 0 h 870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175867" h="870346">
                <a:moveTo>
                  <a:pt x="0" y="0"/>
                </a:moveTo>
                <a:lnTo>
                  <a:pt x="1740694" y="0"/>
                </a:lnTo>
                <a:lnTo>
                  <a:pt x="2175867" y="435173"/>
                </a:lnTo>
                <a:lnTo>
                  <a:pt x="1740694" y="870346"/>
                </a:lnTo>
                <a:lnTo>
                  <a:pt x="0" y="870346"/>
                </a:lnTo>
                <a:lnTo>
                  <a:pt x="435173" y="435173"/>
                </a:lnTo>
                <a:lnTo>
                  <a:pt x="0" y="0"/>
                </a:lnTo>
                <a:close/>
              </a:path>
            </a:pathLst>
          </a:custGeom>
          <a:solidFill>
            <a:srgbClr val="0066B3"/>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579191" tIns="48006" rIns="483179" bIns="48006" numCol="1" spcCol="1270" anchor="ctr" anchorCtr="0">
            <a:noAutofit/>
          </a:bodyPr>
          <a:lstStyle/>
          <a:p>
            <a:pPr marL="0" lvl="0" indent="0" algn="ctr" defTabSz="1600200">
              <a:lnSpc>
                <a:spcPct val="90000"/>
              </a:lnSpc>
              <a:spcBef>
                <a:spcPct val="0"/>
              </a:spcBef>
              <a:spcAft>
                <a:spcPct val="35000"/>
              </a:spcAft>
              <a:buNone/>
            </a:pPr>
            <a:r>
              <a:rPr lang="en-GB" sz="2000" kern="1200" dirty="0"/>
              <a:t>Pre-regression adjustments</a:t>
            </a:r>
          </a:p>
        </p:txBody>
      </p:sp>
      <p:sp>
        <p:nvSpPr>
          <p:cNvPr id="31" name="Freeform: Shape 30">
            <a:extLst>
              <a:ext uri="{FF2B5EF4-FFF2-40B4-BE49-F238E27FC236}">
                <a16:creationId xmlns:a16="http://schemas.microsoft.com/office/drawing/2014/main" id="{6C547DC1-5DA9-4782-BCD7-1F4804087EF1}"/>
              </a:ext>
            </a:extLst>
          </p:cNvPr>
          <p:cNvSpPr/>
          <p:nvPr/>
        </p:nvSpPr>
        <p:spPr>
          <a:xfrm>
            <a:off x="2661218" y="1988840"/>
            <a:ext cx="2597431" cy="936104"/>
          </a:xfrm>
          <a:custGeom>
            <a:avLst/>
            <a:gdLst>
              <a:gd name="connsiteX0" fmla="*/ 0 w 2175867"/>
              <a:gd name="connsiteY0" fmla="*/ 0 h 870346"/>
              <a:gd name="connsiteX1" fmla="*/ 1740694 w 2175867"/>
              <a:gd name="connsiteY1" fmla="*/ 0 h 870346"/>
              <a:gd name="connsiteX2" fmla="*/ 2175867 w 2175867"/>
              <a:gd name="connsiteY2" fmla="*/ 435173 h 870346"/>
              <a:gd name="connsiteX3" fmla="*/ 1740694 w 2175867"/>
              <a:gd name="connsiteY3" fmla="*/ 870346 h 870346"/>
              <a:gd name="connsiteX4" fmla="*/ 0 w 2175867"/>
              <a:gd name="connsiteY4" fmla="*/ 870346 h 870346"/>
              <a:gd name="connsiteX5" fmla="*/ 435173 w 2175867"/>
              <a:gd name="connsiteY5" fmla="*/ 435173 h 870346"/>
              <a:gd name="connsiteX6" fmla="*/ 0 w 2175867"/>
              <a:gd name="connsiteY6" fmla="*/ 0 h 870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175867" h="870346">
                <a:moveTo>
                  <a:pt x="0" y="0"/>
                </a:moveTo>
                <a:lnTo>
                  <a:pt x="1740694" y="0"/>
                </a:lnTo>
                <a:lnTo>
                  <a:pt x="2175867" y="435173"/>
                </a:lnTo>
                <a:lnTo>
                  <a:pt x="1740694" y="870346"/>
                </a:lnTo>
                <a:lnTo>
                  <a:pt x="0" y="870346"/>
                </a:lnTo>
                <a:lnTo>
                  <a:pt x="435173" y="435173"/>
                </a:lnTo>
                <a:lnTo>
                  <a:pt x="0" y="0"/>
                </a:lnTo>
                <a:close/>
              </a:path>
            </a:pathLst>
          </a:custGeom>
          <a:solidFill>
            <a:srgbClr val="0066B3"/>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579191" tIns="48006" rIns="483179" bIns="48006" numCol="1" spcCol="1270" anchor="ctr" anchorCtr="0">
            <a:noAutofit/>
          </a:bodyPr>
          <a:lstStyle/>
          <a:p>
            <a:pPr marL="0" lvl="0" indent="0" algn="ctr" defTabSz="1600200">
              <a:lnSpc>
                <a:spcPct val="90000"/>
              </a:lnSpc>
              <a:spcBef>
                <a:spcPct val="0"/>
              </a:spcBef>
              <a:spcAft>
                <a:spcPct val="35000"/>
              </a:spcAft>
              <a:buNone/>
            </a:pPr>
            <a:r>
              <a:rPr lang="en-GB" sz="2000" kern="1200" dirty="0"/>
              <a:t>Regression estimation</a:t>
            </a:r>
          </a:p>
        </p:txBody>
      </p:sp>
      <p:sp>
        <p:nvSpPr>
          <p:cNvPr id="32" name="Freeform: Shape 31">
            <a:extLst>
              <a:ext uri="{FF2B5EF4-FFF2-40B4-BE49-F238E27FC236}">
                <a16:creationId xmlns:a16="http://schemas.microsoft.com/office/drawing/2014/main" id="{F16CFD32-3690-42A8-8BAB-B1F44391D7E7}"/>
              </a:ext>
            </a:extLst>
          </p:cNvPr>
          <p:cNvSpPr/>
          <p:nvPr/>
        </p:nvSpPr>
        <p:spPr>
          <a:xfrm>
            <a:off x="4998905" y="1988840"/>
            <a:ext cx="2597431" cy="936104"/>
          </a:xfrm>
          <a:custGeom>
            <a:avLst/>
            <a:gdLst>
              <a:gd name="connsiteX0" fmla="*/ 0 w 2175867"/>
              <a:gd name="connsiteY0" fmla="*/ 0 h 870346"/>
              <a:gd name="connsiteX1" fmla="*/ 1740694 w 2175867"/>
              <a:gd name="connsiteY1" fmla="*/ 0 h 870346"/>
              <a:gd name="connsiteX2" fmla="*/ 2175867 w 2175867"/>
              <a:gd name="connsiteY2" fmla="*/ 435173 h 870346"/>
              <a:gd name="connsiteX3" fmla="*/ 1740694 w 2175867"/>
              <a:gd name="connsiteY3" fmla="*/ 870346 h 870346"/>
              <a:gd name="connsiteX4" fmla="*/ 0 w 2175867"/>
              <a:gd name="connsiteY4" fmla="*/ 870346 h 870346"/>
              <a:gd name="connsiteX5" fmla="*/ 435173 w 2175867"/>
              <a:gd name="connsiteY5" fmla="*/ 435173 h 870346"/>
              <a:gd name="connsiteX6" fmla="*/ 0 w 2175867"/>
              <a:gd name="connsiteY6" fmla="*/ 0 h 870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175867" h="870346">
                <a:moveTo>
                  <a:pt x="0" y="0"/>
                </a:moveTo>
                <a:lnTo>
                  <a:pt x="1740694" y="0"/>
                </a:lnTo>
                <a:lnTo>
                  <a:pt x="2175867" y="435173"/>
                </a:lnTo>
                <a:lnTo>
                  <a:pt x="1740694" y="870346"/>
                </a:lnTo>
                <a:lnTo>
                  <a:pt x="0" y="870346"/>
                </a:lnTo>
                <a:lnTo>
                  <a:pt x="435173" y="435173"/>
                </a:lnTo>
                <a:lnTo>
                  <a:pt x="0" y="0"/>
                </a:lnTo>
                <a:close/>
              </a:path>
            </a:pathLst>
          </a:custGeom>
          <a:solidFill>
            <a:srgbClr val="0066B3"/>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579191" tIns="48006" rIns="483179" bIns="48006" numCol="1" spcCol="1270" anchor="ctr" anchorCtr="0">
            <a:noAutofit/>
          </a:bodyPr>
          <a:lstStyle/>
          <a:p>
            <a:pPr marL="0" lvl="0" indent="0" algn="ctr" defTabSz="1600200">
              <a:lnSpc>
                <a:spcPct val="90000"/>
              </a:lnSpc>
              <a:spcBef>
                <a:spcPct val="0"/>
              </a:spcBef>
              <a:spcAft>
                <a:spcPct val="35000"/>
              </a:spcAft>
              <a:buNone/>
            </a:pPr>
            <a:r>
              <a:rPr lang="en-GB" sz="2000" kern="1200" dirty="0"/>
              <a:t>Post-regression adjustments</a:t>
            </a:r>
          </a:p>
        </p:txBody>
      </p:sp>
      <p:sp>
        <p:nvSpPr>
          <p:cNvPr id="52" name="Freeform: Shape 51">
            <a:extLst>
              <a:ext uri="{FF2B5EF4-FFF2-40B4-BE49-F238E27FC236}">
                <a16:creationId xmlns:a16="http://schemas.microsoft.com/office/drawing/2014/main" id="{A0017789-2C2B-43C1-9E9D-93BC4124A911}"/>
              </a:ext>
            </a:extLst>
          </p:cNvPr>
          <p:cNvSpPr/>
          <p:nvPr/>
        </p:nvSpPr>
        <p:spPr>
          <a:xfrm rot="10800000">
            <a:off x="2661216" y="4941168"/>
            <a:ext cx="2597431" cy="936104"/>
          </a:xfrm>
          <a:custGeom>
            <a:avLst/>
            <a:gdLst>
              <a:gd name="connsiteX0" fmla="*/ 0 w 2175867"/>
              <a:gd name="connsiteY0" fmla="*/ 0 h 870346"/>
              <a:gd name="connsiteX1" fmla="*/ 1740694 w 2175867"/>
              <a:gd name="connsiteY1" fmla="*/ 0 h 870346"/>
              <a:gd name="connsiteX2" fmla="*/ 2175867 w 2175867"/>
              <a:gd name="connsiteY2" fmla="*/ 435173 h 870346"/>
              <a:gd name="connsiteX3" fmla="*/ 1740694 w 2175867"/>
              <a:gd name="connsiteY3" fmla="*/ 870346 h 870346"/>
              <a:gd name="connsiteX4" fmla="*/ 0 w 2175867"/>
              <a:gd name="connsiteY4" fmla="*/ 870346 h 870346"/>
              <a:gd name="connsiteX5" fmla="*/ 435173 w 2175867"/>
              <a:gd name="connsiteY5" fmla="*/ 435173 h 870346"/>
              <a:gd name="connsiteX6" fmla="*/ 0 w 2175867"/>
              <a:gd name="connsiteY6" fmla="*/ 0 h 870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175867" h="870346">
                <a:moveTo>
                  <a:pt x="0" y="0"/>
                </a:moveTo>
                <a:lnTo>
                  <a:pt x="1740694" y="0"/>
                </a:lnTo>
                <a:lnTo>
                  <a:pt x="2175867" y="435173"/>
                </a:lnTo>
                <a:lnTo>
                  <a:pt x="1740694" y="870346"/>
                </a:lnTo>
                <a:lnTo>
                  <a:pt x="0" y="870346"/>
                </a:lnTo>
                <a:lnTo>
                  <a:pt x="435173" y="435173"/>
                </a:lnTo>
                <a:lnTo>
                  <a:pt x="0" y="0"/>
                </a:lnTo>
                <a:close/>
              </a:path>
            </a:pathLst>
          </a:custGeom>
          <a:solidFill>
            <a:srgbClr val="0066B3"/>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579191" tIns="48006" rIns="483179" bIns="48006" numCol="1" spcCol="1270" anchor="ctr" anchorCtr="0">
            <a:noAutofit/>
          </a:bodyPr>
          <a:lstStyle/>
          <a:p>
            <a:pPr marL="0" lvl="0" indent="0" algn="ctr" defTabSz="1600200">
              <a:lnSpc>
                <a:spcPct val="90000"/>
              </a:lnSpc>
              <a:spcBef>
                <a:spcPct val="0"/>
              </a:spcBef>
              <a:spcAft>
                <a:spcPct val="35000"/>
              </a:spcAft>
              <a:buNone/>
            </a:pPr>
            <a:endParaRPr lang="en-GB" sz="2000" kern="1200" dirty="0"/>
          </a:p>
        </p:txBody>
      </p:sp>
      <p:sp>
        <p:nvSpPr>
          <p:cNvPr id="53" name="Freeform: Shape 52">
            <a:extLst>
              <a:ext uri="{FF2B5EF4-FFF2-40B4-BE49-F238E27FC236}">
                <a16:creationId xmlns:a16="http://schemas.microsoft.com/office/drawing/2014/main" id="{54F1F58E-932A-4840-AC0A-DDE3F7003D24}"/>
              </a:ext>
            </a:extLst>
          </p:cNvPr>
          <p:cNvSpPr/>
          <p:nvPr/>
        </p:nvSpPr>
        <p:spPr>
          <a:xfrm rot="10800000">
            <a:off x="323529" y="4941168"/>
            <a:ext cx="2597431" cy="936104"/>
          </a:xfrm>
          <a:custGeom>
            <a:avLst/>
            <a:gdLst>
              <a:gd name="connsiteX0" fmla="*/ 0 w 2175867"/>
              <a:gd name="connsiteY0" fmla="*/ 0 h 870346"/>
              <a:gd name="connsiteX1" fmla="*/ 1740694 w 2175867"/>
              <a:gd name="connsiteY1" fmla="*/ 0 h 870346"/>
              <a:gd name="connsiteX2" fmla="*/ 2175867 w 2175867"/>
              <a:gd name="connsiteY2" fmla="*/ 435173 h 870346"/>
              <a:gd name="connsiteX3" fmla="*/ 1740694 w 2175867"/>
              <a:gd name="connsiteY3" fmla="*/ 870346 h 870346"/>
              <a:gd name="connsiteX4" fmla="*/ 0 w 2175867"/>
              <a:gd name="connsiteY4" fmla="*/ 870346 h 870346"/>
              <a:gd name="connsiteX5" fmla="*/ 435173 w 2175867"/>
              <a:gd name="connsiteY5" fmla="*/ 435173 h 870346"/>
              <a:gd name="connsiteX6" fmla="*/ 0 w 2175867"/>
              <a:gd name="connsiteY6" fmla="*/ 0 h 870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175867" h="870346">
                <a:moveTo>
                  <a:pt x="0" y="0"/>
                </a:moveTo>
                <a:lnTo>
                  <a:pt x="1740694" y="0"/>
                </a:lnTo>
                <a:lnTo>
                  <a:pt x="2175867" y="435173"/>
                </a:lnTo>
                <a:lnTo>
                  <a:pt x="1740694" y="870346"/>
                </a:lnTo>
                <a:lnTo>
                  <a:pt x="0" y="870346"/>
                </a:lnTo>
                <a:lnTo>
                  <a:pt x="435173" y="435173"/>
                </a:lnTo>
                <a:lnTo>
                  <a:pt x="0" y="0"/>
                </a:lnTo>
                <a:close/>
              </a:path>
            </a:pathLst>
          </a:custGeom>
          <a:solidFill>
            <a:srgbClr val="0066B3"/>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579191" tIns="48006" rIns="483179" bIns="48006" numCol="1" spcCol="1270" anchor="ctr" anchorCtr="0">
            <a:noAutofit/>
          </a:bodyPr>
          <a:lstStyle/>
          <a:p>
            <a:pPr marL="0" lvl="0" indent="0" algn="ctr" defTabSz="1600200">
              <a:lnSpc>
                <a:spcPct val="90000"/>
              </a:lnSpc>
              <a:spcBef>
                <a:spcPct val="0"/>
              </a:spcBef>
              <a:spcAft>
                <a:spcPct val="35000"/>
              </a:spcAft>
              <a:buNone/>
            </a:pPr>
            <a:endParaRPr lang="en-GB" sz="2000" kern="1200" dirty="0"/>
          </a:p>
        </p:txBody>
      </p:sp>
      <p:sp>
        <p:nvSpPr>
          <p:cNvPr id="36" name="TextBox 35">
            <a:extLst>
              <a:ext uri="{FF2B5EF4-FFF2-40B4-BE49-F238E27FC236}">
                <a16:creationId xmlns:a16="http://schemas.microsoft.com/office/drawing/2014/main" id="{EB7FEA76-7F91-4051-A062-AE9CCC45B44E}"/>
              </a:ext>
            </a:extLst>
          </p:cNvPr>
          <p:cNvSpPr txBox="1"/>
          <p:nvPr/>
        </p:nvSpPr>
        <p:spPr>
          <a:xfrm>
            <a:off x="5508104" y="4901388"/>
            <a:ext cx="1656184" cy="1015663"/>
          </a:xfrm>
          <a:prstGeom prst="rect">
            <a:avLst/>
          </a:prstGeom>
          <a:noFill/>
        </p:spPr>
        <p:txBody>
          <a:bodyPr wrap="square" rtlCol="0" anchor="ctr">
            <a:spAutoFit/>
          </a:bodyPr>
          <a:lstStyle/>
          <a:p>
            <a:pPr algn="ctr"/>
            <a:r>
              <a:rPr lang="en-GB" sz="2000" dirty="0">
                <a:solidFill>
                  <a:schemeClr val="bg1"/>
                </a:solidFill>
              </a:rPr>
              <a:t>Application of Upper Quartile</a:t>
            </a:r>
          </a:p>
        </p:txBody>
      </p:sp>
      <p:sp>
        <p:nvSpPr>
          <p:cNvPr id="54" name="TextBox 53">
            <a:extLst>
              <a:ext uri="{FF2B5EF4-FFF2-40B4-BE49-F238E27FC236}">
                <a16:creationId xmlns:a16="http://schemas.microsoft.com/office/drawing/2014/main" id="{62AAE366-CBD5-41CC-A9AA-B63ABB966CCB}"/>
              </a:ext>
            </a:extLst>
          </p:cNvPr>
          <p:cNvSpPr txBox="1"/>
          <p:nvPr/>
        </p:nvSpPr>
        <p:spPr>
          <a:xfrm>
            <a:off x="3093263" y="5055276"/>
            <a:ext cx="1656184" cy="707886"/>
          </a:xfrm>
          <a:prstGeom prst="rect">
            <a:avLst/>
          </a:prstGeom>
          <a:noFill/>
        </p:spPr>
        <p:txBody>
          <a:bodyPr wrap="square" rtlCol="0" anchor="ctr">
            <a:spAutoFit/>
          </a:bodyPr>
          <a:lstStyle/>
          <a:p>
            <a:pPr algn="ctr"/>
            <a:r>
              <a:rPr lang="en-GB" sz="2000" dirty="0">
                <a:solidFill>
                  <a:schemeClr val="bg1"/>
                </a:solidFill>
              </a:rPr>
              <a:t>Smart Grids and RPEs</a:t>
            </a:r>
          </a:p>
        </p:txBody>
      </p:sp>
      <p:sp>
        <p:nvSpPr>
          <p:cNvPr id="55" name="TextBox 54">
            <a:extLst>
              <a:ext uri="{FF2B5EF4-FFF2-40B4-BE49-F238E27FC236}">
                <a16:creationId xmlns:a16="http://schemas.microsoft.com/office/drawing/2014/main" id="{7DC52E9A-AABF-40D2-8F26-EDAA0C333B2F}"/>
              </a:ext>
            </a:extLst>
          </p:cNvPr>
          <p:cNvSpPr txBox="1"/>
          <p:nvPr/>
        </p:nvSpPr>
        <p:spPr>
          <a:xfrm>
            <a:off x="664279" y="4901388"/>
            <a:ext cx="1656184" cy="1015663"/>
          </a:xfrm>
          <a:prstGeom prst="rect">
            <a:avLst/>
          </a:prstGeom>
          <a:noFill/>
        </p:spPr>
        <p:txBody>
          <a:bodyPr wrap="square" rtlCol="0" anchor="ctr">
            <a:spAutoFit/>
          </a:bodyPr>
          <a:lstStyle/>
          <a:p>
            <a:pPr algn="ctr"/>
            <a:r>
              <a:rPr lang="en-GB" sz="2000" dirty="0">
                <a:solidFill>
                  <a:schemeClr val="bg1"/>
                </a:solidFill>
              </a:rPr>
              <a:t>Interpolation of Ofgem: DNO view</a:t>
            </a:r>
          </a:p>
        </p:txBody>
      </p:sp>
      <p:sp>
        <p:nvSpPr>
          <p:cNvPr id="3" name="Footer Placeholder 2">
            <a:extLst>
              <a:ext uri="{FF2B5EF4-FFF2-40B4-BE49-F238E27FC236}">
                <a16:creationId xmlns:a16="http://schemas.microsoft.com/office/drawing/2014/main" id="{F0AB6E35-B624-44D1-8AB7-C52EC3F20649}"/>
              </a:ext>
            </a:extLst>
          </p:cNvPr>
          <p:cNvSpPr>
            <a:spLocks noGrp="1"/>
          </p:cNvSpPr>
          <p:nvPr>
            <p:ph type="ftr" sz="quarter" idx="11"/>
          </p:nvPr>
        </p:nvSpPr>
        <p:spPr/>
        <p:txBody>
          <a:bodyPr/>
          <a:lstStyle/>
          <a:p>
            <a:r>
              <a:rPr lang="en-GB" dirty="0"/>
              <a:t>Strictly confidential</a:t>
            </a:r>
          </a:p>
        </p:txBody>
      </p:sp>
      <p:sp>
        <p:nvSpPr>
          <p:cNvPr id="5" name="Slide Number Placeholder 4">
            <a:extLst>
              <a:ext uri="{FF2B5EF4-FFF2-40B4-BE49-F238E27FC236}">
                <a16:creationId xmlns:a16="http://schemas.microsoft.com/office/drawing/2014/main" id="{3A382766-5FD5-4FB4-B73E-40D9797DFCE7}"/>
              </a:ext>
            </a:extLst>
          </p:cNvPr>
          <p:cNvSpPr>
            <a:spLocks noGrp="1"/>
          </p:cNvSpPr>
          <p:nvPr>
            <p:ph type="sldNum" sz="quarter" idx="12"/>
          </p:nvPr>
        </p:nvSpPr>
        <p:spPr/>
        <p:txBody>
          <a:bodyPr/>
          <a:lstStyle/>
          <a:p>
            <a:fld id="{C9D05E43-48E8-4592-8BB6-D73E5BFC2A1E}" type="slidenum">
              <a:rPr lang="en-GB" smtClean="0"/>
              <a:pPr/>
              <a:t>26</a:t>
            </a:fld>
            <a:endParaRPr lang="en-GB" dirty="0"/>
          </a:p>
        </p:txBody>
      </p:sp>
    </p:spTree>
    <p:extLst>
      <p:ext uri="{BB962C8B-B14F-4D97-AF65-F5344CB8AC3E}">
        <p14:creationId xmlns:p14="http://schemas.microsoft.com/office/powerpoint/2010/main" val="130902215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526993-4957-4116-8402-82690C0CFA34}"/>
              </a:ext>
            </a:extLst>
          </p:cNvPr>
          <p:cNvSpPr>
            <a:spLocks noGrp="1"/>
          </p:cNvSpPr>
          <p:nvPr>
            <p:ph type="title"/>
          </p:nvPr>
        </p:nvSpPr>
        <p:spPr/>
        <p:txBody>
          <a:bodyPr/>
          <a:lstStyle/>
          <a:p>
            <a:r>
              <a:rPr lang="en-GB" dirty="0"/>
              <a:t>Regression results</a:t>
            </a:r>
            <a:br>
              <a:rPr lang="en-GB" dirty="0"/>
            </a:br>
            <a:r>
              <a:rPr lang="en-GB" b="0" dirty="0"/>
              <a:t>Example regression results from ED1 Determinations </a:t>
            </a:r>
            <a:br>
              <a:rPr lang="en-GB" b="0" dirty="0"/>
            </a:br>
            <a:endParaRPr lang="en-GB" dirty="0"/>
          </a:p>
        </p:txBody>
      </p:sp>
      <p:graphicFrame>
        <p:nvGraphicFramePr>
          <p:cNvPr id="6" name="Table 5">
            <a:extLst>
              <a:ext uri="{FF2B5EF4-FFF2-40B4-BE49-F238E27FC236}">
                <a16:creationId xmlns:a16="http://schemas.microsoft.com/office/drawing/2014/main" id="{33681CE2-63AE-43AD-853A-1293333674E6}"/>
              </a:ext>
            </a:extLst>
          </p:cNvPr>
          <p:cNvGraphicFramePr>
            <a:graphicFrameLocks noGrp="1"/>
          </p:cNvGraphicFramePr>
          <p:nvPr>
            <p:extLst>
              <p:ext uri="{D42A27DB-BD31-4B8C-83A1-F6EECF244321}">
                <p14:modId xmlns:p14="http://schemas.microsoft.com/office/powerpoint/2010/main" val="1793974582"/>
              </p:ext>
            </p:extLst>
          </p:nvPr>
        </p:nvGraphicFramePr>
        <p:xfrm>
          <a:off x="343148" y="1790700"/>
          <a:ext cx="7106831" cy="2083694"/>
        </p:xfrm>
        <a:graphic>
          <a:graphicData uri="http://schemas.openxmlformats.org/drawingml/2006/table">
            <a:tbl>
              <a:tblPr firstRow="1" bandRow="1">
                <a:tableStyleId>{5C22544A-7EE6-4342-B048-85BDC9FD1C3A}</a:tableStyleId>
              </a:tblPr>
              <a:tblGrid>
                <a:gridCol w="2489743">
                  <a:extLst>
                    <a:ext uri="{9D8B030D-6E8A-4147-A177-3AD203B41FA5}">
                      <a16:colId xmlns:a16="http://schemas.microsoft.com/office/drawing/2014/main" val="1335439546"/>
                    </a:ext>
                  </a:extLst>
                </a:gridCol>
                <a:gridCol w="1154272">
                  <a:extLst>
                    <a:ext uri="{9D8B030D-6E8A-4147-A177-3AD203B41FA5}">
                      <a16:colId xmlns:a16="http://schemas.microsoft.com/office/drawing/2014/main" val="3914564632"/>
                    </a:ext>
                  </a:extLst>
                </a:gridCol>
                <a:gridCol w="1154272">
                  <a:extLst>
                    <a:ext uri="{9D8B030D-6E8A-4147-A177-3AD203B41FA5}">
                      <a16:colId xmlns:a16="http://schemas.microsoft.com/office/drawing/2014/main" val="2116754002"/>
                    </a:ext>
                  </a:extLst>
                </a:gridCol>
                <a:gridCol w="1154272">
                  <a:extLst>
                    <a:ext uri="{9D8B030D-6E8A-4147-A177-3AD203B41FA5}">
                      <a16:colId xmlns:a16="http://schemas.microsoft.com/office/drawing/2014/main" val="682845545"/>
                    </a:ext>
                  </a:extLst>
                </a:gridCol>
                <a:gridCol w="1154272">
                  <a:extLst>
                    <a:ext uri="{9D8B030D-6E8A-4147-A177-3AD203B41FA5}">
                      <a16:colId xmlns:a16="http://schemas.microsoft.com/office/drawing/2014/main" val="1579774063"/>
                    </a:ext>
                  </a:extLst>
                </a:gridCol>
              </a:tblGrid>
              <a:tr h="449744">
                <a:tc>
                  <a:txBody>
                    <a:bodyPr/>
                    <a:lstStyle/>
                    <a:p>
                      <a:pPr algn="l" fontAlgn="b"/>
                      <a:r>
                        <a:rPr lang="en-GB" sz="1400" b="1" i="0" u="none" strike="noStrike" dirty="0">
                          <a:effectLst/>
                          <a:latin typeface="Arial" panose="020B0604020202020204" pitchFamily="34" charset="0"/>
                        </a:rPr>
                        <a:t>Variable</a:t>
                      </a:r>
                    </a:p>
                  </a:txBody>
                  <a:tcPr marL="90000" marR="90000" marT="46800" marB="46800" anchor="ctr"/>
                </a:tc>
                <a:tc>
                  <a:txBody>
                    <a:bodyPr/>
                    <a:lstStyle/>
                    <a:p>
                      <a:pPr algn="ctr" fontAlgn="b"/>
                      <a:r>
                        <a:rPr lang="en-GB" sz="1400" b="1" i="0" u="none" strike="noStrike" dirty="0">
                          <a:effectLst/>
                          <a:latin typeface="Arial" panose="020B0604020202020204" pitchFamily="34" charset="0"/>
                        </a:rPr>
                        <a:t>Top-down (DD)</a:t>
                      </a:r>
                    </a:p>
                  </a:txBody>
                  <a:tcPr marL="90000" marR="90000" marT="46800" marB="46800" anchor="ctr"/>
                </a:tc>
                <a:tc>
                  <a:txBody>
                    <a:bodyPr/>
                    <a:lstStyle/>
                    <a:p>
                      <a:pPr algn="ctr" fontAlgn="b"/>
                      <a:r>
                        <a:rPr lang="en-GB" sz="1400" b="1" i="0" u="none" strike="noStrike" dirty="0">
                          <a:effectLst/>
                          <a:latin typeface="Arial" panose="020B0604020202020204" pitchFamily="34" charset="0"/>
                        </a:rPr>
                        <a:t>Bottom-up (DD)</a:t>
                      </a:r>
                    </a:p>
                  </a:txBody>
                  <a:tcPr marL="90000" marR="90000" marT="46800" marB="46800" anchor="ctr"/>
                </a:tc>
                <a:tc>
                  <a:txBody>
                    <a:bodyPr/>
                    <a:lstStyle/>
                    <a:p>
                      <a:pPr algn="ctr" fontAlgn="b"/>
                      <a:r>
                        <a:rPr lang="en-GB" sz="1400" b="1" i="0" u="none" strike="noStrike" dirty="0">
                          <a:effectLst/>
                          <a:latin typeface="Arial" panose="020B0604020202020204" pitchFamily="34" charset="0"/>
                        </a:rPr>
                        <a:t>Top-down (FD)</a:t>
                      </a:r>
                    </a:p>
                  </a:txBody>
                  <a:tcPr marL="90000" marR="90000" marT="46800" marB="46800" anchor="ctr"/>
                </a:tc>
                <a:tc>
                  <a:txBody>
                    <a:bodyPr/>
                    <a:lstStyle/>
                    <a:p>
                      <a:pPr algn="ctr" fontAlgn="b"/>
                      <a:r>
                        <a:rPr lang="en-GB" sz="1400" b="1" i="0" u="none" strike="noStrike" dirty="0">
                          <a:effectLst/>
                          <a:latin typeface="Arial" panose="020B0604020202020204" pitchFamily="34" charset="0"/>
                        </a:rPr>
                        <a:t>Bottom-up (FD)</a:t>
                      </a:r>
                    </a:p>
                  </a:txBody>
                  <a:tcPr marL="90000" marR="90000" marT="46800" marB="46800" anchor="ctr"/>
                </a:tc>
                <a:extLst>
                  <a:ext uri="{0D108BD9-81ED-4DB2-BD59-A6C34878D82A}">
                    <a16:rowId xmlns:a16="http://schemas.microsoft.com/office/drawing/2014/main" val="3649760980"/>
                  </a:ext>
                </a:extLst>
              </a:tr>
              <a:tr h="321247">
                <a:tc>
                  <a:txBody>
                    <a:bodyPr/>
                    <a:lstStyle/>
                    <a:p>
                      <a:pPr algn="l" fontAlgn="b"/>
                      <a:r>
                        <a:rPr lang="en-GB" sz="1400" b="0" i="0" u="none" strike="noStrike" dirty="0">
                          <a:effectLst/>
                          <a:latin typeface="Arial" panose="020B0604020202020204" pitchFamily="34" charset="0"/>
                        </a:rPr>
                        <a:t>BU_CSV</a:t>
                      </a:r>
                    </a:p>
                  </a:txBody>
                  <a:tcPr marL="90000" marR="90000" marT="46800" marB="46800" anchor="ctr"/>
                </a:tc>
                <a:tc>
                  <a:txBody>
                    <a:bodyPr/>
                    <a:lstStyle/>
                    <a:p>
                      <a:pPr algn="ctr" fontAlgn="b"/>
                      <a:r>
                        <a:rPr lang="en-GB" sz="1400" b="0" i="0" u="none" strike="noStrike" dirty="0">
                          <a:effectLst/>
                          <a:latin typeface="Arial" panose="020B0604020202020204" pitchFamily="34" charset="0"/>
                        </a:rPr>
                        <a:t> </a:t>
                      </a:r>
                    </a:p>
                  </a:txBody>
                  <a:tcPr marL="90000" marR="90000" marT="46800" marB="46800" anchor="ctr"/>
                </a:tc>
                <a:tc>
                  <a:txBody>
                    <a:bodyPr/>
                    <a:lstStyle/>
                    <a:p>
                      <a:pPr algn="ctr" fontAlgn="b"/>
                      <a:r>
                        <a:rPr lang="en-GB" sz="1400" b="0" i="0" u="none" strike="noStrike" dirty="0">
                          <a:effectLst/>
                          <a:latin typeface="Arial" panose="020B0604020202020204" pitchFamily="34" charset="0"/>
                        </a:rPr>
                        <a:t>0.847***</a:t>
                      </a:r>
                    </a:p>
                  </a:txBody>
                  <a:tcPr marL="90000" marR="90000" marT="46800" marB="46800" anchor="ctr"/>
                </a:tc>
                <a:tc>
                  <a:txBody>
                    <a:bodyPr/>
                    <a:lstStyle/>
                    <a:p>
                      <a:pPr algn="ctr" fontAlgn="b"/>
                      <a:r>
                        <a:rPr lang="en-GB" sz="1400" b="0" i="0" u="none" strike="noStrike" dirty="0">
                          <a:effectLst/>
                          <a:latin typeface="Arial" panose="020B0604020202020204" pitchFamily="34" charset="0"/>
                        </a:rPr>
                        <a:t> </a:t>
                      </a:r>
                    </a:p>
                  </a:txBody>
                  <a:tcPr marL="90000" marR="90000" marT="46800" marB="46800" anchor="ctr"/>
                </a:tc>
                <a:tc>
                  <a:txBody>
                    <a:bodyPr/>
                    <a:lstStyle/>
                    <a:p>
                      <a:pPr algn="ctr" fontAlgn="b"/>
                      <a:r>
                        <a:rPr lang="en-GB" sz="1400" b="0" i="0" u="none" strike="noStrike" dirty="0">
                          <a:effectLst/>
                          <a:latin typeface="Arial" panose="020B0604020202020204" pitchFamily="34" charset="0"/>
                        </a:rPr>
                        <a:t>0.827***</a:t>
                      </a:r>
                    </a:p>
                  </a:txBody>
                  <a:tcPr marL="90000" marR="90000" marT="46800" marB="46800" anchor="ctr"/>
                </a:tc>
                <a:extLst>
                  <a:ext uri="{0D108BD9-81ED-4DB2-BD59-A6C34878D82A}">
                    <a16:rowId xmlns:a16="http://schemas.microsoft.com/office/drawing/2014/main" val="1909705453"/>
                  </a:ext>
                </a:extLst>
              </a:tr>
              <a:tr h="321247">
                <a:tc>
                  <a:txBody>
                    <a:bodyPr/>
                    <a:lstStyle/>
                    <a:p>
                      <a:pPr algn="l" fontAlgn="b"/>
                      <a:r>
                        <a:rPr lang="en-GB" sz="1400" b="0" i="0" u="none" strike="noStrike" dirty="0">
                          <a:effectLst/>
                          <a:latin typeface="Arial" panose="020B0604020202020204" pitchFamily="34" charset="0"/>
                        </a:rPr>
                        <a:t>MACRO_CSV</a:t>
                      </a:r>
                    </a:p>
                  </a:txBody>
                  <a:tcPr marL="90000" marR="90000" marT="46800" marB="46800" anchor="ctr"/>
                </a:tc>
                <a:tc>
                  <a:txBody>
                    <a:bodyPr/>
                    <a:lstStyle/>
                    <a:p>
                      <a:pPr algn="ctr" fontAlgn="b"/>
                      <a:r>
                        <a:rPr lang="en-GB" sz="1400" b="0" i="0" u="none" strike="noStrike" dirty="0">
                          <a:effectLst/>
                          <a:latin typeface="Arial" panose="020B0604020202020204" pitchFamily="34" charset="0"/>
                        </a:rPr>
                        <a:t>0.810***</a:t>
                      </a:r>
                    </a:p>
                  </a:txBody>
                  <a:tcPr marL="90000" marR="90000" marT="46800" marB="46800" anchor="ctr"/>
                </a:tc>
                <a:tc>
                  <a:txBody>
                    <a:bodyPr/>
                    <a:lstStyle/>
                    <a:p>
                      <a:pPr algn="ctr" fontAlgn="b"/>
                      <a:r>
                        <a:rPr lang="en-GB" sz="1400" b="0" i="0" u="none" strike="noStrike" dirty="0">
                          <a:effectLst/>
                          <a:latin typeface="Arial" panose="020B0604020202020204" pitchFamily="34" charset="0"/>
                        </a:rPr>
                        <a:t> </a:t>
                      </a:r>
                    </a:p>
                  </a:txBody>
                  <a:tcPr marL="90000" marR="90000" marT="46800" marB="46800" anchor="ctr"/>
                </a:tc>
                <a:tc>
                  <a:txBody>
                    <a:bodyPr/>
                    <a:lstStyle/>
                    <a:p>
                      <a:pPr algn="ctr" fontAlgn="b"/>
                      <a:r>
                        <a:rPr lang="en-GB" sz="1400" b="0" i="0" u="none" strike="noStrike" dirty="0">
                          <a:effectLst/>
                          <a:latin typeface="Arial" panose="020B0604020202020204" pitchFamily="34" charset="0"/>
                        </a:rPr>
                        <a:t>0.788***</a:t>
                      </a:r>
                    </a:p>
                  </a:txBody>
                  <a:tcPr marL="90000" marR="90000" marT="46800" marB="46800" anchor="ctr"/>
                </a:tc>
                <a:tc>
                  <a:txBody>
                    <a:bodyPr/>
                    <a:lstStyle/>
                    <a:p>
                      <a:pPr algn="ctr" fontAlgn="b"/>
                      <a:r>
                        <a:rPr lang="en-GB" sz="1400" b="0" i="0" u="none" strike="noStrike" dirty="0">
                          <a:effectLst/>
                          <a:latin typeface="Arial" panose="020B0604020202020204" pitchFamily="34" charset="0"/>
                        </a:rPr>
                        <a:t> </a:t>
                      </a:r>
                    </a:p>
                  </a:txBody>
                  <a:tcPr marL="90000" marR="90000" marT="46800" marB="46800" anchor="ctr"/>
                </a:tc>
                <a:extLst>
                  <a:ext uri="{0D108BD9-81ED-4DB2-BD59-A6C34878D82A}">
                    <a16:rowId xmlns:a16="http://schemas.microsoft.com/office/drawing/2014/main" val="3402705024"/>
                  </a:ext>
                </a:extLst>
              </a:tr>
              <a:tr h="268277">
                <a:tc>
                  <a:txBody>
                    <a:bodyPr/>
                    <a:lstStyle/>
                    <a:p>
                      <a:pPr algn="l" fontAlgn="b"/>
                      <a:r>
                        <a:rPr lang="en-GB" sz="1400" b="0" i="0" u="none" strike="noStrike" dirty="0">
                          <a:effectLst/>
                          <a:latin typeface="Arial" panose="020B0604020202020204" pitchFamily="34" charset="0"/>
                        </a:rPr>
                        <a:t>year</a:t>
                      </a:r>
                    </a:p>
                  </a:txBody>
                  <a:tcPr marL="90000" marR="90000" marT="46800" marB="46800" anchor="ctr"/>
                </a:tc>
                <a:tc>
                  <a:txBody>
                    <a:bodyPr/>
                    <a:lstStyle/>
                    <a:p>
                      <a:pPr algn="ctr" fontAlgn="b"/>
                      <a:r>
                        <a:rPr lang="en-GB" sz="1400" b="0" i="0" u="none" strike="noStrike" dirty="0">
                          <a:effectLst/>
                          <a:latin typeface="Arial" panose="020B0604020202020204" pitchFamily="34" charset="0"/>
                        </a:rPr>
                        <a:t>-0.0156***</a:t>
                      </a:r>
                    </a:p>
                  </a:txBody>
                  <a:tcPr marL="90000" marR="90000" marT="46800" marB="46800" anchor="ctr"/>
                </a:tc>
                <a:tc>
                  <a:txBody>
                    <a:bodyPr/>
                    <a:lstStyle/>
                    <a:p>
                      <a:pPr algn="ctr" fontAlgn="b"/>
                      <a:r>
                        <a:rPr lang="en-GB" sz="1400" b="0" i="0" u="none" strike="noStrike" dirty="0">
                          <a:effectLst/>
                          <a:latin typeface="Arial" panose="020B0604020202020204" pitchFamily="34" charset="0"/>
                        </a:rPr>
                        <a:t>-0.0137***</a:t>
                      </a:r>
                    </a:p>
                  </a:txBody>
                  <a:tcPr marL="90000" marR="90000" marT="46800" marB="46800" anchor="ctr"/>
                </a:tc>
                <a:tc>
                  <a:txBody>
                    <a:bodyPr/>
                    <a:lstStyle/>
                    <a:p>
                      <a:pPr algn="ctr" fontAlgn="b"/>
                      <a:r>
                        <a:rPr lang="en-GB" sz="1400" b="0" i="0" u="none" strike="noStrike" dirty="0">
                          <a:effectLst/>
                          <a:latin typeface="Arial" panose="020B0604020202020204" pitchFamily="34" charset="0"/>
                        </a:rPr>
                        <a:t>-0.0144***</a:t>
                      </a:r>
                    </a:p>
                  </a:txBody>
                  <a:tcPr marL="90000" marR="90000" marT="46800" marB="46800" anchor="ctr"/>
                </a:tc>
                <a:tc>
                  <a:txBody>
                    <a:bodyPr/>
                    <a:lstStyle/>
                    <a:p>
                      <a:pPr algn="ctr" fontAlgn="b"/>
                      <a:r>
                        <a:rPr lang="en-GB" sz="1400" b="0" i="0" u="none" strike="noStrike" dirty="0">
                          <a:effectLst/>
                          <a:latin typeface="Arial" panose="020B0604020202020204" pitchFamily="34" charset="0"/>
                        </a:rPr>
                        <a:t>-0.0127***</a:t>
                      </a:r>
                    </a:p>
                  </a:txBody>
                  <a:tcPr marL="90000" marR="90000" marT="46800" marB="46800" anchor="ctr"/>
                </a:tc>
                <a:extLst>
                  <a:ext uri="{0D108BD9-81ED-4DB2-BD59-A6C34878D82A}">
                    <a16:rowId xmlns:a16="http://schemas.microsoft.com/office/drawing/2014/main" val="2027238755"/>
                  </a:ext>
                </a:extLst>
              </a:tr>
              <a:tr h="268277">
                <a:tc>
                  <a:txBody>
                    <a:bodyPr/>
                    <a:lstStyle/>
                    <a:p>
                      <a:pPr algn="l" fontAlgn="b"/>
                      <a:r>
                        <a:rPr lang="en-GB" sz="1400" b="0" i="0" u="none" strike="noStrike" dirty="0">
                          <a:effectLst/>
                          <a:latin typeface="Arial" panose="020B0604020202020204" pitchFamily="34" charset="0"/>
                        </a:rPr>
                        <a:t>Constant</a:t>
                      </a:r>
                    </a:p>
                  </a:txBody>
                  <a:tcPr marL="90000" marR="90000" marT="46800" marB="46800" anchor="ctr"/>
                </a:tc>
                <a:tc>
                  <a:txBody>
                    <a:bodyPr/>
                    <a:lstStyle/>
                    <a:p>
                      <a:pPr algn="ctr" fontAlgn="b"/>
                      <a:r>
                        <a:rPr lang="en-GB" sz="1400" b="0" i="0" u="none" strike="noStrike" dirty="0">
                          <a:effectLst/>
                          <a:latin typeface="Arial" panose="020B0604020202020204" pitchFamily="34" charset="0"/>
                        </a:rPr>
                        <a:t>23.96***</a:t>
                      </a:r>
                    </a:p>
                  </a:txBody>
                  <a:tcPr marL="90000" marR="90000" marT="46800" marB="46800" anchor="ctr"/>
                </a:tc>
                <a:tc>
                  <a:txBody>
                    <a:bodyPr/>
                    <a:lstStyle/>
                    <a:p>
                      <a:pPr algn="ctr" fontAlgn="b"/>
                      <a:r>
                        <a:rPr lang="en-GB" sz="1400" b="0" i="0" u="none" strike="noStrike" dirty="0">
                          <a:effectLst/>
                          <a:latin typeface="Arial" panose="020B0604020202020204" pitchFamily="34" charset="0"/>
                        </a:rPr>
                        <a:t>28.44***</a:t>
                      </a:r>
                    </a:p>
                  </a:txBody>
                  <a:tcPr marL="90000" marR="90000" marT="46800" marB="46800" anchor="ctr"/>
                </a:tc>
                <a:tc>
                  <a:txBody>
                    <a:bodyPr/>
                    <a:lstStyle/>
                    <a:p>
                      <a:pPr algn="ctr" fontAlgn="b"/>
                      <a:r>
                        <a:rPr lang="en-GB" sz="1400" b="0" i="0" u="none" strike="noStrike" dirty="0">
                          <a:effectLst/>
                          <a:latin typeface="Arial" panose="020B0604020202020204" pitchFamily="34" charset="0"/>
                        </a:rPr>
                        <a:t>22.01***</a:t>
                      </a:r>
                    </a:p>
                  </a:txBody>
                  <a:tcPr marL="90000" marR="90000" marT="46800" marB="46800" anchor="ctr"/>
                </a:tc>
                <a:tc>
                  <a:txBody>
                    <a:bodyPr/>
                    <a:lstStyle/>
                    <a:p>
                      <a:pPr algn="ctr" fontAlgn="b"/>
                      <a:r>
                        <a:rPr lang="en-GB" sz="1400" b="0" i="0" u="none" strike="noStrike" dirty="0">
                          <a:effectLst/>
                          <a:latin typeface="Arial" panose="020B0604020202020204" pitchFamily="34" charset="0"/>
                        </a:rPr>
                        <a:t>26.65***</a:t>
                      </a:r>
                    </a:p>
                  </a:txBody>
                  <a:tcPr marL="90000" marR="90000" marT="46800" marB="46800" anchor="ctr"/>
                </a:tc>
                <a:extLst>
                  <a:ext uri="{0D108BD9-81ED-4DB2-BD59-A6C34878D82A}">
                    <a16:rowId xmlns:a16="http://schemas.microsoft.com/office/drawing/2014/main" val="1617924336"/>
                  </a:ext>
                </a:extLst>
              </a:tr>
              <a:tr h="268277">
                <a:tc>
                  <a:txBody>
                    <a:bodyPr/>
                    <a:lstStyle/>
                    <a:p>
                      <a:pPr algn="l" fontAlgn="b"/>
                      <a:r>
                        <a:rPr lang="en-GB" sz="1400" b="0" i="0" u="none" strike="noStrike" dirty="0">
                          <a:effectLst/>
                          <a:latin typeface="Arial" panose="020B0604020202020204" pitchFamily="34" charset="0"/>
                        </a:rPr>
                        <a:t>Adj. R-Squared</a:t>
                      </a:r>
                    </a:p>
                  </a:txBody>
                  <a:tcPr marL="90000" marR="90000" marT="46800" marB="46800" anchor="ctr"/>
                </a:tc>
                <a:tc>
                  <a:txBody>
                    <a:bodyPr/>
                    <a:lstStyle/>
                    <a:p>
                      <a:pPr algn="ctr" fontAlgn="b"/>
                      <a:r>
                        <a:rPr lang="en-GB" sz="1400" b="0" i="0" u="none" strike="noStrike" dirty="0">
                          <a:effectLst/>
                          <a:latin typeface="Arial" panose="020B0604020202020204" pitchFamily="34" charset="0"/>
                        </a:rPr>
                        <a:t>0.88</a:t>
                      </a:r>
                    </a:p>
                  </a:txBody>
                  <a:tcPr marL="90000" marR="90000" marT="46800" marB="46800" anchor="ctr"/>
                </a:tc>
                <a:tc>
                  <a:txBody>
                    <a:bodyPr/>
                    <a:lstStyle/>
                    <a:p>
                      <a:pPr algn="ctr" fontAlgn="b"/>
                      <a:r>
                        <a:rPr lang="en-GB" sz="1400" b="0" i="0" u="none" strike="noStrike" dirty="0">
                          <a:effectLst/>
                          <a:latin typeface="Arial" panose="020B0604020202020204" pitchFamily="34" charset="0"/>
                        </a:rPr>
                        <a:t>0.89</a:t>
                      </a:r>
                    </a:p>
                  </a:txBody>
                  <a:tcPr marL="90000" marR="90000" marT="46800" marB="46800" anchor="ctr"/>
                </a:tc>
                <a:tc>
                  <a:txBody>
                    <a:bodyPr/>
                    <a:lstStyle/>
                    <a:p>
                      <a:pPr algn="ctr" fontAlgn="b"/>
                      <a:r>
                        <a:rPr lang="en-GB" sz="1400" b="0" i="0" u="none" strike="noStrike" dirty="0">
                          <a:effectLst/>
                          <a:latin typeface="Arial" panose="020B0604020202020204" pitchFamily="34" charset="0"/>
                        </a:rPr>
                        <a:t>0.87</a:t>
                      </a:r>
                    </a:p>
                  </a:txBody>
                  <a:tcPr marL="90000" marR="90000" marT="46800" marB="46800" anchor="ctr"/>
                </a:tc>
                <a:tc>
                  <a:txBody>
                    <a:bodyPr/>
                    <a:lstStyle/>
                    <a:p>
                      <a:pPr algn="ctr" fontAlgn="b"/>
                      <a:r>
                        <a:rPr lang="en-GB" sz="1400" b="0" i="0" u="none" strike="noStrike" dirty="0">
                          <a:effectLst/>
                          <a:latin typeface="Arial" panose="020B0604020202020204" pitchFamily="34" charset="0"/>
                        </a:rPr>
                        <a:t>0.88</a:t>
                      </a:r>
                    </a:p>
                  </a:txBody>
                  <a:tcPr marL="90000" marR="90000" marT="46800" marB="46800" anchor="ctr"/>
                </a:tc>
                <a:extLst>
                  <a:ext uri="{0D108BD9-81ED-4DB2-BD59-A6C34878D82A}">
                    <a16:rowId xmlns:a16="http://schemas.microsoft.com/office/drawing/2014/main" val="1758209338"/>
                  </a:ext>
                </a:extLst>
              </a:tr>
            </a:tbl>
          </a:graphicData>
        </a:graphic>
      </p:graphicFrame>
      <p:sp>
        <p:nvSpPr>
          <p:cNvPr id="3" name="Footer Placeholder 2">
            <a:extLst>
              <a:ext uri="{FF2B5EF4-FFF2-40B4-BE49-F238E27FC236}">
                <a16:creationId xmlns:a16="http://schemas.microsoft.com/office/drawing/2014/main" id="{E6569252-DBA2-4911-9F2B-8D2F8FA1AE2A}"/>
              </a:ext>
            </a:extLst>
          </p:cNvPr>
          <p:cNvSpPr>
            <a:spLocks noGrp="1"/>
          </p:cNvSpPr>
          <p:nvPr>
            <p:ph type="ftr" sz="quarter" idx="11"/>
          </p:nvPr>
        </p:nvSpPr>
        <p:spPr/>
        <p:txBody>
          <a:bodyPr/>
          <a:lstStyle/>
          <a:p>
            <a:r>
              <a:rPr lang="en-GB" dirty="0"/>
              <a:t>Strictly confidential</a:t>
            </a:r>
          </a:p>
        </p:txBody>
      </p:sp>
      <p:sp>
        <p:nvSpPr>
          <p:cNvPr id="7" name="Slide Number Placeholder 6">
            <a:extLst>
              <a:ext uri="{FF2B5EF4-FFF2-40B4-BE49-F238E27FC236}">
                <a16:creationId xmlns:a16="http://schemas.microsoft.com/office/drawing/2014/main" id="{ADB390BA-F1F6-40D9-99EF-22676E911C34}"/>
              </a:ext>
            </a:extLst>
          </p:cNvPr>
          <p:cNvSpPr>
            <a:spLocks noGrp="1"/>
          </p:cNvSpPr>
          <p:nvPr>
            <p:ph type="sldNum" sz="quarter" idx="12"/>
          </p:nvPr>
        </p:nvSpPr>
        <p:spPr/>
        <p:txBody>
          <a:bodyPr/>
          <a:lstStyle/>
          <a:p>
            <a:fld id="{C9D05E43-48E8-4592-8BB6-D73E5BFC2A1E}" type="slidenum">
              <a:rPr lang="en-GB" smtClean="0"/>
              <a:pPr/>
              <a:t>27</a:t>
            </a:fld>
            <a:endParaRPr lang="en-GB" dirty="0"/>
          </a:p>
        </p:txBody>
      </p:sp>
      <p:sp>
        <p:nvSpPr>
          <p:cNvPr id="8" name="TextBox 7">
            <a:extLst>
              <a:ext uri="{FF2B5EF4-FFF2-40B4-BE49-F238E27FC236}">
                <a16:creationId xmlns:a16="http://schemas.microsoft.com/office/drawing/2014/main" id="{867FAD26-41F1-4EF6-A431-984509C2A5F8}"/>
              </a:ext>
            </a:extLst>
          </p:cNvPr>
          <p:cNvSpPr txBox="1"/>
          <p:nvPr/>
        </p:nvSpPr>
        <p:spPr>
          <a:xfrm>
            <a:off x="343147" y="4013031"/>
            <a:ext cx="7106831" cy="415498"/>
          </a:xfrm>
          <a:prstGeom prst="rect">
            <a:avLst/>
          </a:prstGeom>
          <a:noFill/>
        </p:spPr>
        <p:txBody>
          <a:bodyPr wrap="square" lIns="0" tIns="0" rIns="0" bIns="0" rtlCol="0">
            <a:spAutoFit/>
          </a:bodyPr>
          <a:lstStyle/>
          <a:p>
            <a:r>
              <a:rPr lang="en-GB" sz="900" dirty="0"/>
              <a:t>Source: Ofgem (2014), ‘RIIO-ED1: Draft determinations for the slowtrack electricity distribution companies: Business plan expenditure assessment’, July, pp. 156–158; Ofgem (2014), ‘RIIO-ED1: Final determinations for the </a:t>
            </a:r>
            <a:r>
              <a:rPr lang="en-GB" sz="900" dirty="0" err="1"/>
              <a:t>slowtrack</a:t>
            </a:r>
            <a:r>
              <a:rPr lang="en-GB" sz="900" dirty="0"/>
              <a:t> electricity distribution companies: Business plan expenditure assessment’, November, pp. 193–195.</a:t>
            </a:r>
          </a:p>
        </p:txBody>
      </p:sp>
    </p:spTree>
    <p:extLst>
      <p:ext uri="{BB962C8B-B14F-4D97-AF65-F5344CB8AC3E}">
        <p14:creationId xmlns:p14="http://schemas.microsoft.com/office/powerpoint/2010/main" val="54634020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97C604-1042-48F8-B27F-C3A5368F9F66}"/>
              </a:ext>
            </a:extLst>
          </p:cNvPr>
          <p:cNvSpPr>
            <a:spLocks noGrp="1"/>
          </p:cNvSpPr>
          <p:nvPr>
            <p:ph type="title"/>
          </p:nvPr>
        </p:nvSpPr>
        <p:spPr/>
        <p:txBody>
          <a:bodyPr/>
          <a:lstStyle/>
          <a:p>
            <a:r>
              <a:rPr lang="en-GB" dirty="0"/>
              <a:t>ENWL’s overall position at ED1 slow-track final determination</a:t>
            </a:r>
          </a:p>
        </p:txBody>
      </p:sp>
      <p:graphicFrame>
        <p:nvGraphicFramePr>
          <p:cNvPr id="6" name="Table 5">
            <a:extLst>
              <a:ext uri="{FF2B5EF4-FFF2-40B4-BE49-F238E27FC236}">
                <a16:creationId xmlns:a16="http://schemas.microsoft.com/office/drawing/2014/main" id="{955328AB-C406-43C0-BFF7-46172C1D65D0}"/>
              </a:ext>
            </a:extLst>
          </p:cNvPr>
          <p:cNvGraphicFramePr>
            <a:graphicFrameLocks noGrp="1"/>
          </p:cNvGraphicFramePr>
          <p:nvPr>
            <p:extLst>
              <p:ext uri="{D42A27DB-BD31-4B8C-83A1-F6EECF244321}">
                <p14:modId xmlns:p14="http://schemas.microsoft.com/office/powerpoint/2010/main" val="3007542328"/>
              </p:ext>
            </p:extLst>
          </p:nvPr>
        </p:nvGraphicFramePr>
        <p:xfrm>
          <a:off x="346075" y="1799473"/>
          <a:ext cx="3205113" cy="4147010"/>
        </p:xfrm>
        <a:graphic>
          <a:graphicData uri="http://schemas.openxmlformats.org/drawingml/2006/table">
            <a:tbl>
              <a:tblPr firstRow="1" bandRow="1">
                <a:tableStyleId>{5C22544A-7EE6-4342-B048-85BDC9FD1C3A}</a:tableStyleId>
              </a:tblPr>
              <a:tblGrid>
                <a:gridCol w="1068371">
                  <a:extLst>
                    <a:ext uri="{9D8B030D-6E8A-4147-A177-3AD203B41FA5}">
                      <a16:colId xmlns:a16="http://schemas.microsoft.com/office/drawing/2014/main" val="4001758453"/>
                    </a:ext>
                  </a:extLst>
                </a:gridCol>
                <a:gridCol w="1068371">
                  <a:extLst>
                    <a:ext uri="{9D8B030D-6E8A-4147-A177-3AD203B41FA5}">
                      <a16:colId xmlns:a16="http://schemas.microsoft.com/office/drawing/2014/main" val="1789005064"/>
                    </a:ext>
                  </a:extLst>
                </a:gridCol>
                <a:gridCol w="1068371">
                  <a:extLst>
                    <a:ext uri="{9D8B030D-6E8A-4147-A177-3AD203B41FA5}">
                      <a16:colId xmlns:a16="http://schemas.microsoft.com/office/drawing/2014/main" val="2689310531"/>
                    </a:ext>
                  </a:extLst>
                </a:gridCol>
              </a:tblGrid>
              <a:tr h="484289">
                <a:tc>
                  <a:txBody>
                    <a:bodyPr/>
                    <a:lstStyle/>
                    <a:p>
                      <a:pPr algn="ctr"/>
                      <a:r>
                        <a:rPr lang="en-GB" sz="1200" dirty="0"/>
                        <a:t>Fast-track</a:t>
                      </a:r>
                    </a:p>
                  </a:txBody>
                  <a:tcPr anchor="ctr"/>
                </a:tc>
                <a:tc>
                  <a:txBody>
                    <a:bodyPr/>
                    <a:lstStyle/>
                    <a:p>
                      <a:pPr algn="ctr"/>
                      <a:r>
                        <a:rPr lang="en-GB" sz="1200" dirty="0"/>
                        <a:t>DD</a:t>
                      </a:r>
                    </a:p>
                  </a:txBody>
                  <a:tcPr anchor="ctr"/>
                </a:tc>
                <a:tc>
                  <a:txBody>
                    <a:bodyPr/>
                    <a:lstStyle/>
                    <a:p>
                      <a:pPr algn="ctr"/>
                      <a:r>
                        <a:rPr lang="en-GB" sz="1200" dirty="0"/>
                        <a:t>FD</a:t>
                      </a:r>
                    </a:p>
                  </a:txBody>
                  <a:tcPr anchor="ctr"/>
                </a:tc>
                <a:extLst>
                  <a:ext uri="{0D108BD9-81ED-4DB2-BD59-A6C34878D82A}">
                    <a16:rowId xmlns:a16="http://schemas.microsoft.com/office/drawing/2014/main" val="2860096739"/>
                  </a:ext>
                </a:extLst>
              </a:tr>
              <a:tr h="258583">
                <a:tc>
                  <a:txBody>
                    <a:bodyPr/>
                    <a:lstStyle/>
                    <a:p>
                      <a:pPr algn="ctr" fontAlgn="b"/>
                      <a:r>
                        <a:rPr lang="en-GB" sz="1200" b="0" i="0" u="none" strike="noStrike" dirty="0">
                          <a:solidFill>
                            <a:schemeClr val="tx1"/>
                          </a:solidFill>
                          <a:effectLst/>
                          <a:latin typeface="+mn-lt"/>
                        </a:rPr>
                        <a:t>SWALES</a:t>
                      </a:r>
                    </a:p>
                  </a:txBody>
                  <a:tcPr marL="0" marR="0" marT="0" marB="0" anchor="ctr"/>
                </a:tc>
                <a:tc>
                  <a:txBody>
                    <a:bodyPr/>
                    <a:lstStyle/>
                    <a:p>
                      <a:pPr algn="ctr" fontAlgn="b"/>
                      <a:r>
                        <a:rPr lang="en-GB" sz="1200" b="0" i="0" u="none" strike="noStrike" dirty="0">
                          <a:solidFill>
                            <a:schemeClr val="tx1"/>
                          </a:solidFill>
                          <a:effectLst/>
                          <a:latin typeface="+mn-lt"/>
                        </a:rPr>
                        <a:t>SPD</a:t>
                      </a:r>
                    </a:p>
                  </a:txBody>
                  <a:tcPr marL="0" marR="0" marT="0" marB="0" anchor="ctr"/>
                </a:tc>
                <a:tc>
                  <a:txBody>
                    <a:bodyPr/>
                    <a:lstStyle/>
                    <a:p>
                      <a:pPr algn="ctr" fontAlgn="b"/>
                      <a:r>
                        <a:rPr lang="en-GB" sz="1200" b="0" i="0" u="none" strike="noStrike" dirty="0">
                          <a:solidFill>
                            <a:schemeClr val="tx1"/>
                          </a:solidFill>
                          <a:effectLst/>
                          <a:latin typeface="+mn-lt"/>
                        </a:rPr>
                        <a:t>ENWL</a:t>
                      </a:r>
                    </a:p>
                  </a:txBody>
                  <a:tcPr marL="0" marR="0" marT="0" marB="0" anchor="ctr">
                    <a:solidFill>
                      <a:schemeClr val="bg2">
                        <a:lumMod val="40000"/>
                        <a:lumOff val="60000"/>
                      </a:schemeClr>
                    </a:solidFill>
                  </a:tcPr>
                </a:tc>
                <a:extLst>
                  <a:ext uri="{0D108BD9-81ED-4DB2-BD59-A6C34878D82A}">
                    <a16:rowId xmlns:a16="http://schemas.microsoft.com/office/drawing/2014/main" val="3368643118"/>
                  </a:ext>
                </a:extLst>
              </a:tr>
              <a:tr h="258583">
                <a:tc>
                  <a:txBody>
                    <a:bodyPr/>
                    <a:lstStyle/>
                    <a:p>
                      <a:pPr algn="ctr" fontAlgn="b"/>
                      <a:r>
                        <a:rPr lang="en-GB" sz="1200" b="0" i="0" u="none" strike="noStrike" dirty="0">
                          <a:solidFill>
                            <a:schemeClr val="tx1"/>
                          </a:solidFill>
                          <a:effectLst/>
                          <a:latin typeface="+mn-lt"/>
                        </a:rPr>
                        <a:t>WMID</a:t>
                      </a:r>
                    </a:p>
                  </a:txBody>
                  <a:tcPr marL="0" marR="0" marT="0" marB="0" anchor="ctr"/>
                </a:tc>
                <a:tc>
                  <a:txBody>
                    <a:bodyPr/>
                    <a:lstStyle/>
                    <a:p>
                      <a:pPr algn="ctr" fontAlgn="b"/>
                      <a:r>
                        <a:rPr lang="en-GB" sz="1200" b="0" i="0" u="none" strike="noStrike" dirty="0">
                          <a:solidFill>
                            <a:schemeClr val="tx1"/>
                          </a:solidFill>
                          <a:effectLst/>
                          <a:latin typeface="+mn-lt"/>
                        </a:rPr>
                        <a:t>ENWL</a:t>
                      </a:r>
                    </a:p>
                  </a:txBody>
                  <a:tcPr marL="0" marR="0" marT="0" marB="0" anchor="ctr">
                    <a:solidFill>
                      <a:schemeClr val="bg2">
                        <a:lumMod val="40000"/>
                        <a:lumOff val="60000"/>
                      </a:schemeClr>
                    </a:solidFill>
                  </a:tcPr>
                </a:tc>
                <a:tc>
                  <a:txBody>
                    <a:bodyPr/>
                    <a:lstStyle/>
                    <a:p>
                      <a:pPr algn="ctr" fontAlgn="b"/>
                      <a:r>
                        <a:rPr lang="en-GB" sz="1200" b="0" i="0" u="none" strike="noStrike" dirty="0">
                          <a:solidFill>
                            <a:schemeClr val="tx1"/>
                          </a:solidFill>
                          <a:effectLst/>
                          <a:latin typeface="+mn-lt"/>
                        </a:rPr>
                        <a:t>SPD</a:t>
                      </a:r>
                    </a:p>
                  </a:txBody>
                  <a:tcPr marL="0" marR="0" marT="0" marB="0" anchor="ctr"/>
                </a:tc>
                <a:extLst>
                  <a:ext uri="{0D108BD9-81ED-4DB2-BD59-A6C34878D82A}">
                    <a16:rowId xmlns:a16="http://schemas.microsoft.com/office/drawing/2014/main" val="1935025593"/>
                  </a:ext>
                </a:extLst>
              </a:tr>
              <a:tr h="258583">
                <a:tc>
                  <a:txBody>
                    <a:bodyPr/>
                    <a:lstStyle/>
                    <a:p>
                      <a:pPr algn="ctr" fontAlgn="b"/>
                      <a:r>
                        <a:rPr lang="en-GB" sz="1200" b="0" i="0" u="none" strike="noStrike" dirty="0">
                          <a:solidFill>
                            <a:schemeClr val="tx1"/>
                          </a:solidFill>
                          <a:effectLst/>
                          <a:latin typeface="+mn-lt"/>
                        </a:rPr>
                        <a:t>EMID</a:t>
                      </a:r>
                    </a:p>
                  </a:txBody>
                  <a:tcPr marL="0" marR="0" marT="0" marB="0" anchor="ctr"/>
                </a:tc>
                <a:tc>
                  <a:txBody>
                    <a:bodyPr/>
                    <a:lstStyle/>
                    <a:p>
                      <a:pPr algn="ctr" fontAlgn="b"/>
                      <a:r>
                        <a:rPr lang="en-GB" sz="1200" b="0" i="0" u="none" strike="noStrike" dirty="0">
                          <a:solidFill>
                            <a:schemeClr val="tx1"/>
                          </a:solidFill>
                          <a:effectLst/>
                          <a:latin typeface="+mn-lt"/>
                        </a:rPr>
                        <a:t>SSES</a:t>
                      </a:r>
                    </a:p>
                  </a:txBody>
                  <a:tcPr marL="0" marR="0" marT="0" marB="0" anchor="ctr"/>
                </a:tc>
                <a:tc>
                  <a:txBody>
                    <a:bodyPr/>
                    <a:lstStyle/>
                    <a:p>
                      <a:pPr algn="ctr" fontAlgn="b"/>
                      <a:r>
                        <a:rPr lang="en-GB" sz="1200" b="0" i="0" u="none" strike="noStrike" dirty="0">
                          <a:solidFill>
                            <a:schemeClr val="tx1"/>
                          </a:solidFill>
                          <a:effectLst/>
                          <a:latin typeface="+mn-lt"/>
                        </a:rPr>
                        <a:t>SSES</a:t>
                      </a:r>
                    </a:p>
                  </a:txBody>
                  <a:tcPr marL="0" marR="0" marT="0" marB="0" anchor="ctr"/>
                </a:tc>
                <a:extLst>
                  <a:ext uri="{0D108BD9-81ED-4DB2-BD59-A6C34878D82A}">
                    <a16:rowId xmlns:a16="http://schemas.microsoft.com/office/drawing/2014/main" val="1704932209"/>
                  </a:ext>
                </a:extLst>
              </a:tr>
              <a:tr h="258583">
                <a:tc>
                  <a:txBody>
                    <a:bodyPr/>
                    <a:lstStyle/>
                    <a:p>
                      <a:pPr algn="ctr" fontAlgn="b"/>
                      <a:r>
                        <a:rPr lang="en-GB" sz="1200" b="0" i="0" u="none" strike="noStrike" dirty="0">
                          <a:solidFill>
                            <a:schemeClr val="tx1"/>
                          </a:solidFill>
                          <a:effectLst/>
                          <a:latin typeface="+mn-lt"/>
                        </a:rPr>
                        <a:t>SSES</a:t>
                      </a:r>
                    </a:p>
                  </a:txBody>
                  <a:tcPr marL="0" marR="0" marT="0" marB="0" anchor="ctr"/>
                </a:tc>
                <a:tc>
                  <a:txBody>
                    <a:bodyPr/>
                    <a:lstStyle/>
                    <a:p>
                      <a:pPr algn="ctr" fontAlgn="b"/>
                      <a:r>
                        <a:rPr lang="en-GB" sz="1200" b="0" i="0" u="none" strike="noStrike" dirty="0">
                          <a:solidFill>
                            <a:schemeClr val="tx1"/>
                          </a:solidFill>
                          <a:effectLst/>
                          <a:latin typeface="+mn-lt"/>
                        </a:rPr>
                        <a:t>EMID</a:t>
                      </a:r>
                    </a:p>
                  </a:txBody>
                  <a:tcPr marL="0" marR="0" marT="0" marB="0" anchor="ctr"/>
                </a:tc>
                <a:tc>
                  <a:txBody>
                    <a:bodyPr/>
                    <a:lstStyle/>
                    <a:p>
                      <a:pPr algn="ctr" fontAlgn="b"/>
                      <a:r>
                        <a:rPr lang="en-GB" sz="1200" b="0" i="0" u="none" strike="noStrike" dirty="0">
                          <a:solidFill>
                            <a:schemeClr val="tx1"/>
                          </a:solidFill>
                          <a:effectLst/>
                          <a:latin typeface="+mn-lt"/>
                        </a:rPr>
                        <a:t>SWALES</a:t>
                      </a:r>
                    </a:p>
                  </a:txBody>
                  <a:tcPr marL="0" marR="0" marT="0" marB="0" anchor="ctr"/>
                </a:tc>
                <a:extLst>
                  <a:ext uri="{0D108BD9-81ED-4DB2-BD59-A6C34878D82A}">
                    <a16:rowId xmlns:a16="http://schemas.microsoft.com/office/drawing/2014/main" val="88140915"/>
                  </a:ext>
                </a:extLst>
              </a:tr>
              <a:tr h="258583">
                <a:tc>
                  <a:txBody>
                    <a:bodyPr/>
                    <a:lstStyle/>
                    <a:p>
                      <a:pPr algn="ctr" fontAlgn="b"/>
                      <a:r>
                        <a:rPr lang="en-GB" sz="1200" b="0" i="0" u="none" strike="noStrike" dirty="0">
                          <a:solidFill>
                            <a:schemeClr val="tx1"/>
                          </a:solidFill>
                          <a:effectLst/>
                          <a:latin typeface="+mn-lt"/>
                        </a:rPr>
                        <a:t>SWEST</a:t>
                      </a:r>
                    </a:p>
                  </a:txBody>
                  <a:tcPr marL="0" marR="0" marT="0" marB="0" anchor="ctr"/>
                </a:tc>
                <a:tc>
                  <a:txBody>
                    <a:bodyPr/>
                    <a:lstStyle/>
                    <a:p>
                      <a:pPr algn="ctr" fontAlgn="b"/>
                      <a:r>
                        <a:rPr lang="en-GB" sz="1200" b="0" i="0" u="none" strike="noStrike" dirty="0">
                          <a:solidFill>
                            <a:schemeClr val="tx1"/>
                          </a:solidFill>
                          <a:effectLst/>
                          <a:latin typeface="+mn-lt"/>
                        </a:rPr>
                        <a:t>NPgY</a:t>
                      </a:r>
                    </a:p>
                  </a:txBody>
                  <a:tcPr marL="0" marR="0" marT="0" marB="0" anchor="ctr"/>
                </a:tc>
                <a:tc>
                  <a:txBody>
                    <a:bodyPr/>
                    <a:lstStyle/>
                    <a:p>
                      <a:pPr algn="ctr" fontAlgn="b"/>
                      <a:r>
                        <a:rPr lang="en-GB" sz="1200" b="0" i="0" u="none" strike="noStrike" dirty="0">
                          <a:solidFill>
                            <a:schemeClr val="tx1"/>
                          </a:solidFill>
                          <a:effectLst/>
                          <a:latin typeface="+mn-lt"/>
                        </a:rPr>
                        <a:t>EMID</a:t>
                      </a:r>
                    </a:p>
                  </a:txBody>
                  <a:tcPr marL="0" marR="0" marT="0" marB="0" anchor="ctr"/>
                </a:tc>
                <a:extLst>
                  <a:ext uri="{0D108BD9-81ED-4DB2-BD59-A6C34878D82A}">
                    <a16:rowId xmlns:a16="http://schemas.microsoft.com/office/drawing/2014/main" val="3751424822"/>
                  </a:ext>
                </a:extLst>
              </a:tr>
              <a:tr h="258583">
                <a:tc>
                  <a:txBody>
                    <a:bodyPr/>
                    <a:lstStyle/>
                    <a:p>
                      <a:pPr algn="ctr" fontAlgn="b"/>
                      <a:r>
                        <a:rPr lang="en-GB" sz="1200" b="0" i="0" u="none" strike="noStrike" dirty="0">
                          <a:solidFill>
                            <a:schemeClr val="tx1"/>
                          </a:solidFill>
                          <a:effectLst/>
                          <a:latin typeface="+mn-lt"/>
                        </a:rPr>
                        <a:t>ENWL</a:t>
                      </a:r>
                    </a:p>
                  </a:txBody>
                  <a:tcPr marL="0" marR="0" marT="0" marB="0" anchor="ctr">
                    <a:solidFill>
                      <a:schemeClr val="bg2">
                        <a:lumMod val="40000"/>
                        <a:lumOff val="60000"/>
                      </a:schemeClr>
                    </a:solidFill>
                  </a:tcPr>
                </a:tc>
                <a:tc>
                  <a:txBody>
                    <a:bodyPr/>
                    <a:lstStyle/>
                    <a:p>
                      <a:pPr algn="ctr" fontAlgn="b"/>
                      <a:r>
                        <a:rPr lang="en-GB" sz="1200" b="0" i="0" u="none" strike="noStrike" dirty="0">
                          <a:solidFill>
                            <a:schemeClr val="tx1"/>
                          </a:solidFill>
                          <a:effectLst/>
                          <a:latin typeface="+mn-lt"/>
                        </a:rPr>
                        <a:t>SWALES</a:t>
                      </a:r>
                    </a:p>
                  </a:txBody>
                  <a:tcPr marL="0" marR="0" marT="0" marB="0" anchor="ctr"/>
                </a:tc>
                <a:tc>
                  <a:txBody>
                    <a:bodyPr/>
                    <a:lstStyle/>
                    <a:p>
                      <a:pPr algn="ctr" fontAlgn="b"/>
                      <a:r>
                        <a:rPr lang="en-GB" sz="1200" b="0" i="0" u="none" strike="noStrike" dirty="0">
                          <a:solidFill>
                            <a:schemeClr val="tx1"/>
                          </a:solidFill>
                          <a:effectLst/>
                          <a:latin typeface="+mn-lt"/>
                        </a:rPr>
                        <a:t>NPgY</a:t>
                      </a:r>
                    </a:p>
                  </a:txBody>
                  <a:tcPr marL="0" marR="0" marT="0" marB="0" anchor="ctr"/>
                </a:tc>
                <a:extLst>
                  <a:ext uri="{0D108BD9-81ED-4DB2-BD59-A6C34878D82A}">
                    <a16:rowId xmlns:a16="http://schemas.microsoft.com/office/drawing/2014/main" val="1506288752"/>
                  </a:ext>
                </a:extLst>
              </a:tr>
              <a:tr h="258583">
                <a:tc>
                  <a:txBody>
                    <a:bodyPr/>
                    <a:lstStyle/>
                    <a:p>
                      <a:pPr algn="ctr" fontAlgn="b"/>
                      <a:r>
                        <a:rPr lang="en-GB" sz="1200" b="0" i="0" u="none" strike="noStrike" dirty="0">
                          <a:solidFill>
                            <a:schemeClr val="tx1"/>
                          </a:solidFill>
                          <a:effectLst/>
                          <a:latin typeface="+mn-lt"/>
                        </a:rPr>
                        <a:t>SSEH</a:t>
                      </a:r>
                    </a:p>
                  </a:txBody>
                  <a:tcPr marL="0" marR="0" marT="0" marB="0" anchor="ctr"/>
                </a:tc>
                <a:tc>
                  <a:txBody>
                    <a:bodyPr/>
                    <a:lstStyle/>
                    <a:p>
                      <a:pPr algn="ctr" fontAlgn="b"/>
                      <a:r>
                        <a:rPr lang="en-GB" sz="1200" b="0" i="0" u="none" strike="noStrike" dirty="0">
                          <a:solidFill>
                            <a:schemeClr val="tx1"/>
                          </a:solidFill>
                          <a:effectLst/>
                          <a:latin typeface="+mn-lt"/>
                        </a:rPr>
                        <a:t>SPN</a:t>
                      </a:r>
                    </a:p>
                  </a:txBody>
                  <a:tcPr marL="0" marR="0" marT="0" marB="0" anchor="ctr"/>
                </a:tc>
                <a:tc>
                  <a:txBody>
                    <a:bodyPr/>
                    <a:lstStyle/>
                    <a:p>
                      <a:pPr algn="ctr" fontAlgn="b"/>
                      <a:r>
                        <a:rPr lang="en-GB" sz="1200" b="0" i="0" u="none" strike="noStrike" dirty="0">
                          <a:solidFill>
                            <a:schemeClr val="tx1"/>
                          </a:solidFill>
                          <a:effectLst/>
                          <a:latin typeface="+mn-lt"/>
                        </a:rPr>
                        <a:t>SSEH</a:t>
                      </a:r>
                    </a:p>
                  </a:txBody>
                  <a:tcPr marL="0" marR="0" marT="0" marB="0" anchor="ctr"/>
                </a:tc>
                <a:extLst>
                  <a:ext uri="{0D108BD9-81ED-4DB2-BD59-A6C34878D82A}">
                    <a16:rowId xmlns:a16="http://schemas.microsoft.com/office/drawing/2014/main" val="680900100"/>
                  </a:ext>
                </a:extLst>
              </a:tr>
              <a:tr h="258583">
                <a:tc>
                  <a:txBody>
                    <a:bodyPr/>
                    <a:lstStyle/>
                    <a:p>
                      <a:pPr algn="ctr" fontAlgn="b"/>
                      <a:r>
                        <a:rPr lang="en-GB" sz="1200" b="0" i="0" u="none" strike="noStrike" dirty="0">
                          <a:solidFill>
                            <a:schemeClr val="tx1"/>
                          </a:solidFill>
                          <a:effectLst/>
                          <a:latin typeface="+mn-lt"/>
                        </a:rPr>
                        <a:t>NPgN</a:t>
                      </a:r>
                    </a:p>
                  </a:txBody>
                  <a:tcPr marL="0" marR="0" marT="0" marB="0" anchor="ctr"/>
                </a:tc>
                <a:tc>
                  <a:txBody>
                    <a:bodyPr/>
                    <a:lstStyle/>
                    <a:p>
                      <a:pPr algn="ctr" fontAlgn="b"/>
                      <a:r>
                        <a:rPr lang="en-GB" sz="1200" b="0" i="0" u="none" strike="noStrike" dirty="0">
                          <a:solidFill>
                            <a:schemeClr val="tx1"/>
                          </a:solidFill>
                          <a:effectLst/>
                          <a:latin typeface="+mn-lt"/>
                        </a:rPr>
                        <a:t>EPN</a:t>
                      </a:r>
                    </a:p>
                  </a:txBody>
                  <a:tcPr marL="0" marR="0" marT="0" marB="0" anchor="ctr"/>
                </a:tc>
                <a:tc>
                  <a:txBody>
                    <a:bodyPr/>
                    <a:lstStyle/>
                    <a:p>
                      <a:pPr algn="ctr" fontAlgn="b"/>
                      <a:r>
                        <a:rPr lang="en-GB" sz="1200" b="0" i="0" u="none" strike="noStrike" dirty="0">
                          <a:solidFill>
                            <a:schemeClr val="tx1"/>
                          </a:solidFill>
                          <a:effectLst/>
                          <a:latin typeface="+mn-lt"/>
                        </a:rPr>
                        <a:t>NPgN</a:t>
                      </a:r>
                    </a:p>
                  </a:txBody>
                  <a:tcPr marL="0" marR="0" marT="0" marB="0" anchor="ctr"/>
                </a:tc>
                <a:extLst>
                  <a:ext uri="{0D108BD9-81ED-4DB2-BD59-A6C34878D82A}">
                    <a16:rowId xmlns:a16="http://schemas.microsoft.com/office/drawing/2014/main" val="3442957235"/>
                  </a:ext>
                </a:extLst>
              </a:tr>
              <a:tr h="258583">
                <a:tc>
                  <a:txBody>
                    <a:bodyPr/>
                    <a:lstStyle/>
                    <a:p>
                      <a:pPr algn="ctr" fontAlgn="b"/>
                      <a:r>
                        <a:rPr lang="en-GB" sz="1200" b="0" i="0" u="none" strike="noStrike" dirty="0">
                          <a:solidFill>
                            <a:schemeClr val="tx1"/>
                          </a:solidFill>
                          <a:effectLst/>
                          <a:latin typeface="+mn-lt"/>
                        </a:rPr>
                        <a:t>SPN</a:t>
                      </a:r>
                    </a:p>
                  </a:txBody>
                  <a:tcPr marL="0" marR="0" marT="0" marB="0" anchor="ctr"/>
                </a:tc>
                <a:tc>
                  <a:txBody>
                    <a:bodyPr/>
                    <a:lstStyle/>
                    <a:p>
                      <a:pPr algn="ctr" fontAlgn="b"/>
                      <a:r>
                        <a:rPr lang="en-GB" sz="1200" b="0" i="0" u="none" strike="noStrike" dirty="0">
                          <a:solidFill>
                            <a:schemeClr val="tx1"/>
                          </a:solidFill>
                          <a:effectLst/>
                          <a:latin typeface="+mn-lt"/>
                        </a:rPr>
                        <a:t>NPgN</a:t>
                      </a:r>
                    </a:p>
                  </a:txBody>
                  <a:tcPr marL="0" marR="0" marT="0" marB="0" anchor="ctr"/>
                </a:tc>
                <a:tc>
                  <a:txBody>
                    <a:bodyPr/>
                    <a:lstStyle/>
                    <a:p>
                      <a:pPr algn="ctr" fontAlgn="b"/>
                      <a:r>
                        <a:rPr lang="en-GB" sz="1200" b="0" i="0" u="none" strike="noStrike" dirty="0">
                          <a:solidFill>
                            <a:schemeClr val="tx1"/>
                          </a:solidFill>
                          <a:effectLst/>
                          <a:latin typeface="+mn-lt"/>
                        </a:rPr>
                        <a:t>SPN</a:t>
                      </a:r>
                    </a:p>
                  </a:txBody>
                  <a:tcPr marL="0" marR="0" marT="0" marB="0" anchor="ctr"/>
                </a:tc>
                <a:extLst>
                  <a:ext uri="{0D108BD9-81ED-4DB2-BD59-A6C34878D82A}">
                    <a16:rowId xmlns:a16="http://schemas.microsoft.com/office/drawing/2014/main" val="421829149"/>
                  </a:ext>
                </a:extLst>
              </a:tr>
              <a:tr h="258583">
                <a:tc>
                  <a:txBody>
                    <a:bodyPr/>
                    <a:lstStyle/>
                    <a:p>
                      <a:pPr algn="ctr" fontAlgn="b"/>
                      <a:r>
                        <a:rPr lang="en-GB" sz="1200" b="0" i="0" u="none" strike="noStrike" dirty="0">
                          <a:solidFill>
                            <a:schemeClr val="tx1"/>
                          </a:solidFill>
                          <a:effectLst/>
                          <a:latin typeface="+mn-lt"/>
                        </a:rPr>
                        <a:t>NPgY</a:t>
                      </a:r>
                    </a:p>
                  </a:txBody>
                  <a:tcPr marL="0" marR="0" marT="0" marB="0" anchor="ctr"/>
                </a:tc>
                <a:tc>
                  <a:txBody>
                    <a:bodyPr/>
                    <a:lstStyle/>
                    <a:p>
                      <a:pPr algn="ctr" fontAlgn="b"/>
                      <a:r>
                        <a:rPr lang="en-GB" sz="1200" b="0" i="0" u="none" strike="noStrike" dirty="0">
                          <a:solidFill>
                            <a:schemeClr val="tx1"/>
                          </a:solidFill>
                          <a:effectLst/>
                          <a:latin typeface="+mn-lt"/>
                        </a:rPr>
                        <a:t>SSEH</a:t>
                      </a:r>
                    </a:p>
                  </a:txBody>
                  <a:tcPr marL="0" marR="0" marT="0" marB="0" anchor="ctr"/>
                </a:tc>
                <a:tc>
                  <a:txBody>
                    <a:bodyPr/>
                    <a:lstStyle/>
                    <a:p>
                      <a:pPr algn="ctr" fontAlgn="b"/>
                      <a:r>
                        <a:rPr lang="en-GB" sz="1200" b="0" i="0" u="none" strike="noStrike" dirty="0">
                          <a:solidFill>
                            <a:schemeClr val="tx1"/>
                          </a:solidFill>
                          <a:effectLst/>
                          <a:latin typeface="+mn-lt"/>
                        </a:rPr>
                        <a:t>EPN</a:t>
                      </a:r>
                    </a:p>
                  </a:txBody>
                  <a:tcPr marL="0" marR="0" marT="0" marB="0" anchor="ctr"/>
                </a:tc>
                <a:extLst>
                  <a:ext uri="{0D108BD9-81ED-4DB2-BD59-A6C34878D82A}">
                    <a16:rowId xmlns:a16="http://schemas.microsoft.com/office/drawing/2014/main" val="3381564019"/>
                  </a:ext>
                </a:extLst>
              </a:tr>
              <a:tr h="258583">
                <a:tc>
                  <a:txBody>
                    <a:bodyPr/>
                    <a:lstStyle/>
                    <a:p>
                      <a:pPr algn="ctr" fontAlgn="b"/>
                      <a:r>
                        <a:rPr lang="en-GB" sz="1200" b="0" i="0" u="none" strike="noStrike" dirty="0">
                          <a:solidFill>
                            <a:schemeClr val="tx1"/>
                          </a:solidFill>
                          <a:effectLst/>
                          <a:latin typeface="+mn-lt"/>
                        </a:rPr>
                        <a:t>SPD</a:t>
                      </a:r>
                    </a:p>
                  </a:txBody>
                  <a:tcPr marL="0" marR="0" marT="0" marB="0" anchor="ctr"/>
                </a:tc>
                <a:tc>
                  <a:txBody>
                    <a:bodyPr/>
                    <a:lstStyle/>
                    <a:p>
                      <a:pPr algn="ctr" fontAlgn="b"/>
                      <a:r>
                        <a:rPr lang="en-GB" sz="1200" b="0" i="0" u="none" strike="noStrike" dirty="0">
                          <a:solidFill>
                            <a:schemeClr val="tx1"/>
                          </a:solidFill>
                          <a:effectLst/>
                          <a:latin typeface="+mn-lt"/>
                        </a:rPr>
                        <a:t>WMID</a:t>
                      </a:r>
                    </a:p>
                  </a:txBody>
                  <a:tcPr marL="0" marR="0" marT="0" marB="0" anchor="ctr"/>
                </a:tc>
                <a:tc>
                  <a:txBody>
                    <a:bodyPr/>
                    <a:lstStyle/>
                    <a:p>
                      <a:pPr algn="ctr" fontAlgn="b"/>
                      <a:r>
                        <a:rPr lang="en-GB" sz="1200" b="0" i="0" u="none" strike="noStrike" dirty="0">
                          <a:solidFill>
                            <a:schemeClr val="tx1"/>
                          </a:solidFill>
                          <a:effectLst/>
                          <a:latin typeface="+mn-lt"/>
                        </a:rPr>
                        <a:t>LPN</a:t>
                      </a:r>
                    </a:p>
                  </a:txBody>
                  <a:tcPr marL="0" marR="0" marT="0" marB="0" anchor="ctr"/>
                </a:tc>
                <a:extLst>
                  <a:ext uri="{0D108BD9-81ED-4DB2-BD59-A6C34878D82A}">
                    <a16:rowId xmlns:a16="http://schemas.microsoft.com/office/drawing/2014/main" val="551727482"/>
                  </a:ext>
                </a:extLst>
              </a:tr>
              <a:tr h="258583">
                <a:tc>
                  <a:txBody>
                    <a:bodyPr/>
                    <a:lstStyle/>
                    <a:p>
                      <a:pPr algn="ctr" fontAlgn="b"/>
                      <a:r>
                        <a:rPr lang="en-GB" sz="1200" b="0" i="0" u="none" strike="noStrike" dirty="0">
                          <a:solidFill>
                            <a:schemeClr val="tx1"/>
                          </a:solidFill>
                          <a:effectLst/>
                          <a:latin typeface="+mn-lt"/>
                        </a:rPr>
                        <a:t>LPN</a:t>
                      </a:r>
                    </a:p>
                  </a:txBody>
                  <a:tcPr marL="0" marR="0" marT="0" marB="0" anchor="ctr"/>
                </a:tc>
                <a:tc>
                  <a:txBody>
                    <a:bodyPr/>
                    <a:lstStyle/>
                    <a:p>
                      <a:pPr algn="ctr" fontAlgn="b"/>
                      <a:r>
                        <a:rPr lang="en-GB" sz="1200" b="0" i="0" u="none" strike="noStrike" dirty="0">
                          <a:solidFill>
                            <a:schemeClr val="tx1"/>
                          </a:solidFill>
                          <a:effectLst/>
                          <a:latin typeface="+mn-lt"/>
                        </a:rPr>
                        <a:t>LPN</a:t>
                      </a:r>
                    </a:p>
                  </a:txBody>
                  <a:tcPr marL="0" marR="0" marT="0" marB="0" anchor="ctr"/>
                </a:tc>
                <a:tc>
                  <a:txBody>
                    <a:bodyPr/>
                    <a:lstStyle/>
                    <a:p>
                      <a:pPr algn="ctr" fontAlgn="b"/>
                      <a:r>
                        <a:rPr lang="en-GB" sz="1200" b="0" i="0" u="none" strike="noStrike" dirty="0">
                          <a:solidFill>
                            <a:schemeClr val="tx1"/>
                          </a:solidFill>
                          <a:effectLst/>
                          <a:latin typeface="+mn-lt"/>
                        </a:rPr>
                        <a:t>WMID</a:t>
                      </a:r>
                    </a:p>
                  </a:txBody>
                  <a:tcPr marL="0" marR="0" marT="0" marB="0" anchor="ctr"/>
                </a:tc>
                <a:extLst>
                  <a:ext uri="{0D108BD9-81ED-4DB2-BD59-A6C34878D82A}">
                    <a16:rowId xmlns:a16="http://schemas.microsoft.com/office/drawing/2014/main" val="2097049070"/>
                  </a:ext>
                </a:extLst>
              </a:tr>
              <a:tr h="301142">
                <a:tc>
                  <a:txBody>
                    <a:bodyPr/>
                    <a:lstStyle/>
                    <a:p>
                      <a:pPr algn="ctr" fontAlgn="b"/>
                      <a:r>
                        <a:rPr lang="en-GB" sz="1200" b="0" i="0" u="none" strike="noStrike" dirty="0">
                          <a:solidFill>
                            <a:schemeClr val="tx1"/>
                          </a:solidFill>
                          <a:effectLst/>
                          <a:latin typeface="+mn-lt"/>
                        </a:rPr>
                        <a:t>EPN</a:t>
                      </a:r>
                    </a:p>
                  </a:txBody>
                  <a:tcPr marL="0" marR="0" marT="0" marB="0" anchor="ctr"/>
                </a:tc>
                <a:tc>
                  <a:txBody>
                    <a:bodyPr/>
                    <a:lstStyle/>
                    <a:p>
                      <a:pPr algn="ctr" fontAlgn="b"/>
                      <a:r>
                        <a:rPr lang="en-GB" sz="1200" b="0" i="0" u="none" strike="noStrike" dirty="0">
                          <a:solidFill>
                            <a:schemeClr val="tx1"/>
                          </a:solidFill>
                          <a:effectLst/>
                          <a:latin typeface="+mn-lt"/>
                        </a:rPr>
                        <a:t>SPMW</a:t>
                      </a:r>
                    </a:p>
                  </a:txBody>
                  <a:tcPr marL="0" marR="0" marT="0" marB="0" anchor="ctr"/>
                </a:tc>
                <a:tc>
                  <a:txBody>
                    <a:bodyPr/>
                    <a:lstStyle/>
                    <a:p>
                      <a:pPr algn="ctr" fontAlgn="b"/>
                      <a:r>
                        <a:rPr lang="en-GB" sz="1200" b="0" i="0" u="none" strike="noStrike" dirty="0">
                          <a:solidFill>
                            <a:schemeClr val="tx1"/>
                          </a:solidFill>
                          <a:effectLst/>
                          <a:latin typeface="+mn-lt"/>
                        </a:rPr>
                        <a:t>SWEST</a:t>
                      </a:r>
                    </a:p>
                  </a:txBody>
                  <a:tcPr marL="0" marR="0" marT="0" marB="0" anchor="ctr"/>
                </a:tc>
                <a:extLst>
                  <a:ext uri="{0D108BD9-81ED-4DB2-BD59-A6C34878D82A}">
                    <a16:rowId xmlns:a16="http://schemas.microsoft.com/office/drawing/2014/main" val="779652875"/>
                  </a:ext>
                </a:extLst>
              </a:tr>
              <a:tr h="258583">
                <a:tc>
                  <a:txBody>
                    <a:bodyPr/>
                    <a:lstStyle/>
                    <a:p>
                      <a:pPr algn="ctr" fontAlgn="b"/>
                      <a:r>
                        <a:rPr lang="en-GB" sz="1200" b="0" i="0" u="none" strike="noStrike" dirty="0">
                          <a:solidFill>
                            <a:schemeClr val="tx1"/>
                          </a:solidFill>
                          <a:effectLst/>
                          <a:latin typeface="+mn-lt"/>
                        </a:rPr>
                        <a:t>SPMW</a:t>
                      </a:r>
                    </a:p>
                  </a:txBody>
                  <a:tcPr marL="0" marR="0" marT="0" marB="0" anchor="ctr"/>
                </a:tc>
                <a:tc>
                  <a:txBody>
                    <a:bodyPr/>
                    <a:lstStyle/>
                    <a:p>
                      <a:pPr algn="ctr" fontAlgn="b"/>
                      <a:r>
                        <a:rPr lang="en-GB" sz="1200" b="0" i="0" u="none" strike="noStrike" dirty="0">
                          <a:solidFill>
                            <a:schemeClr val="tx1"/>
                          </a:solidFill>
                          <a:effectLst/>
                          <a:latin typeface="+mn-lt"/>
                        </a:rPr>
                        <a:t>SWEST</a:t>
                      </a:r>
                    </a:p>
                  </a:txBody>
                  <a:tcPr marL="0" marR="0" marT="0" marB="0" anchor="ctr"/>
                </a:tc>
                <a:tc>
                  <a:txBody>
                    <a:bodyPr/>
                    <a:lstStyle/>
                    <a:p>
                      <a:pPr algn="ctr" fontAlgn="b"/>
                      <a:r>
                        <a:rPr lang="en-GB" sz="1200" b="0" i="0" u="none" strike="noStrike" dirty="0">
                          <a:solidFill>
                            <a:schemeClr val="tx1"/>
                          </a:solidFill>
                          <a:effectLst/>
                          <a:latin typeface="+mn-lt"/>
                        </a:rPr>
                        <a:t>SPMW</a:t>
                      </a:r>
                    </a:p>
                  </a:txBody>
                  <a:tcPr marL="0" marR="0" marT="0" marB="0" anchor="ctr"/>
                </a:tc>
                <a:extLst>
                  <a:ext uri="{0D108BD9-81ED-4DB2-BD59-A6C34878D82A}">
                    <a16:rowId xmlns:a16="http://schemas.microsoft.com/office/drawing/2014/main" val="124497677"/>
                  </a:ext>
                </a:extLst>
              </a:tr>
            </a:tbl>
          </a:graphicData>
        </a:graphic>
      </p:graphicFrame>
      <p:sp>
        <p:nvSpPr>
          <p:cNvPr id="7" name="TextBox 6">
            <a:extLst>
              <a:ext uri="{FF2B5EF4-FFF2-40B4-BE49-F238E27FC236}">
                <a16:creationId xmlns:a16="http://schemas.microsoft.com/office/drawing/2014/main" id="{21E44700-7875-422A-8DF4-3254160CB181}"/>
              </a:ext>
            </a:extLst>
          </p:cNvPr>
          <p:cNvSpPr txBox="1"/>
          <p:nvPr/>
        </p:nvSpPr>
        <p:spPr>
          <a:xfrm>
            <a:off x="4067746" y="1790700"/>
            <a:ext cx="4536504" cy="2962513"/>
          </a:xfrm>
          <a:prstGeom prst="roundRect">
            <a:avLst/>
          </a:prstGeom>
          <a:solidFill>
            <a:srgbClr val="A7DAF3"/>
          </a:solidFill>
        </p:spPr>
        <p:txBody>
          <a:bodyPr wrap="square" rtlCol="0">
            <a:spAutoFit/>
          </a:bodyPr>
          <a:lstStyle/>
          <a:p>
            <a:pPr marL="171450" indent="-171450">
              <a:buFont typeface="Arial" panose="020B0604020202020204" pitchFamily="34" charset="0"/>
              <a:buChar char="•"/>
            </a:pPr>
            <a:r>
              <a:rPr lang="en-GB" sz="1400" dirty="0"/>
              <a:t>ENWL was below UQ at the fast-track stage</a:t>
            </a:r>
          </a:p>
          <a:p>
            <a:pPr marL="171450" indent="-171450">
              <a:buFont typeface="Arial" panose="020B0604020202020204" pitchFamily="34" charset="0"/>
              <a:buChar char="•"/>
            </a:pPr>
            <a:r>
              <a:rPr lang="en-GB" sz="1400" dirty="0"/>
              <a:t>at FD, ENWL was the top-ranked (frontier) DNO</a:t>
            </a:r>
          </a:p>
          <a:p>
            <a:pPr marL="171450" indent="-171450">
              <a:buFont typeface="Arial" panose="020B0604020202020204" pitchFamily="34" charset="0"/>
              <a:buChar char="•"/>
            </a:pPr>
            <a:r>
              <a:rPr lang="en-GB" sz="1400" dirty="0"/>
              <a:t>this ranking reflects TOTEX adjusted for Smart Grid benefits and RPEs</a:t>
            </a:r>
          </a:p>
          <a:p>
            <a:pPr marL="171450" indent="-171450">
              <a:buFont typeface="Arial" panose="020B0604020202020204" pitchFamily="34" charset="0"/>
              <a:buChar char="•"/>
            </a:pPr>
            <a:r>
              <a:rPr lang="en-GB" sz="1400" dirty="0"/>
              <a:t>cost benchmarking occurs ‘before’ the adjustments for Smart Grids and RPEs</a:t>
            </a:r>
          </a:p>
          <a:p>
            <a:pPr marL="171450" indent="-171450">
              <a:buFont typeface="Arial" panose="020B0604020202020204" pitchFamily="34" charset="0"/>
              <a:buChar char="•"/>
            </a:pPr>
            <a:r>
              <a:rPr lang="en-GB" sz="1400" dirty="0"/>
              <a:t>the results on the next slide cover only the contribution of the cost benchmarking (before the reversal of pre-modelling adjustments) to ENWL’s ranking at DD and FD</a:t>
            </a:r>
          </a:p>
        </p:txBody>
      </p:sp>
      <p:sp>
        <p:nvSpPr>
          <p:cNvPr id="3" name="Footer Placeholder 2">
            <a:extLst>
              <a:ext uri="{FF2B5EF4-FFF2-40B4-BE49-F238E27FC236}">
                <a16:creationId xmlns:a16="http://schemas.microsoft.com/office/drawing/2014/main" id="{017ACBEF-39C8-473B-891B-617DEECB8FD1}"/>
              </a:ext>
            </a:extLst>
          </p:cNvPr>
          <p:cNvSpPr>
            <a:spLocks noGrp="1"/>
          </p:cNvSpPr>
          <p:nvPr>
            <p:ph type="ftr" sz="quarter" idx="11"/>
          </p:nvPr>
        </p:nvSpPr>
        <p:spPr/>
        <p:txBody>
          <a:bodyPr/>
          <a:lstStyle/>
          <a:p>
            <a:r>
              <a:rPr lang="en-GB" dirty="0"/>
              <a:t>Strictly confidential</a:t>
            </a:r>
          </a:p>
        </p:txBody>
      </p:sp>
      <p:sp>
        <p:nvSpPr>
          <p:cNvPr id="8" name="Slide Number Placeholder 7">
            <a:extLst>
              <a:ext uri="{FF2B5EF4-FFF2-40B4-BE49-F238E27FC236}">
                <a16:creationId xmlns:a16="http://schemas.microsoft.com/office/drawing/2014/main" id="{B81A6A31-AD72-4128-B257-7FC8FC27F77C}"/>
              </a:ext>
            </a:extLst>
          </p:cNvPr>
          <p:cNvSpPr>
            <a:spLocks noGrp="1"/>
          </p:cNvSpPr>
          <p:nvPr>
            <p:ph type="sldNum" sz="quarter" idx="12"/>
          </p:nvPr>
        </p:nvSpPr>
        <p:spPr/>
        <p:txBody>
          <a:bodyPr/>
          <a:lstStyle/>
          <a:p>
            <a:fld id="{C9D05E43-48E8-4592-8BB6-D73E5BFC2A1E}" type="slidenum">
              <a:rPr lang="en-GB" smtClean="0"/>
              <a:pPr/>
              <a:t>28</a:t>
            </a:fld>
            <a:endParaRPr lang="en-GB" dirty="0"/>
          </a:p>
        </p:txBody>
      </p:sp>
    </p:spTree>
    <p:extLst>
      <p:ext uri="{BB962C8B-B14F-4D97-AF65-F5344CB8AC3E}">
        <p14:creationId xmlns:p14="http://schemas.microsoft.com/office/powerpoint/2010/main" val="13779783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r>
              <a:rPr lang="en-GB" dirty="0"/>
              <a:t>Results of regression performance in ED1</a:t>
            </a:r>
            <a:br>
              <a:rPr lang="en-GB" dirty="0"/>
            </a:br>
            <a:r>
              <a:rPr lang="en-GB" b="0" dirty="0"/>
              <a:t>ENWL was in or close to the upper-quartile in ED1</a:t>
            </a:r>
          </a:p>
        </p:txBody>
      </p:sp>
      <p:graphicFrame>
        <p:nvGraphicFramePr>
          <p:cNvPr id="2" name="Table 1">
            <a:extLst>
              <a:ext uri="{FF2B5EF4-FFF2-40B4-BE49-F238E27FC236}">
                <a16:creationId xmlns:a16="http://schemas.microsoft.com/office/drawing/2014/main" id="{9CBC1305-AF68-45E6-89E7-782A8A04868C}"/>
              </a:ext>
            </a:extLst>
          </p:cNvPr>
          <p:cNvGraphicFramePr>
            <a:graphicFrameLocks noGrp="1"/>
          </p:cNvGraphicFramePr>
          <p:nvPr>
            <p:extLst>
              <p:ext uri="{D42A27DB-BD31-4B8C-83A1-F6EECF244321}">
                <p14:modId xmlns:p14="http://schemas.microsoft.com/office/powerpoint/2010/main" val="3808046796"/>
              </p:ext>
            </p:extLst>
          </p:nvPr>
        </p:nvGraphicFramePr>
        <p:xfrm>
          <a:off x="358775" y="1796690"/>
          <a:ext cx="8179109" cy="4201768"/>
        </p:xfrm>
        <a:graphic>
          <a:graphicData uri="http://schemas.openxmlformats.org/drawingml/2006/table">
            <a:tbl>
              <a:tblPr firstRow="1" bandRow="1">
                <a:tableStyleId>{5FD0F851-EC5A-4D38-B0AD-8093EC10F338}</a:tableStyleId>
              </a:tblPr>
              <a:tblGrid>
                <a:gridCol w="1206781">
                  <a:extLst>
                    <a:ext uri="{9D8B030D-6E8A-4147-A177-3AD203B41FA5}">
                      <a16:colId xmlns:a16="http://schemas.microsoft.com/office/drawing/2014/main" val="4059655080"/>
                    </a:ext>
                  </a:extLst>
                </a:gridCol>
                <a:gridCol w="1743082">
                  <a:extLst>
                    <a:ext uri="{9D8B030D-6E8A-4147-A177-3AD203B41FA5}">
                      <a16:colId xmlns:a16="http://schemas.microsoft.com/office/drawing/2014/main" val="1655544150"/>
                    </a:ext>
                  </a:extLst>
                </a:gridCol>
                <a:gridCol w="1743082">
                  <a:extLst>
                    <a:ext uri="{9D8B030D-6E8A-4147-A177-3AD203B41FA5}">
                      <a16:colId xmlns:a16="http://schemas.microsoft.com/office/drawing/2014/main" val="1940780512"/>
                    </a:ext>
                  </a:extLst>
                </a:gridCol>
                <a:gridCol w="1743082">
                  <a:extLst>
                    <a:ext uri="{9D8B030D-6E8A-4147-A177-3AD203B41FA5}">
                      <a16:colId xmlns:a16="http://schemas.microsoft.com/office/drawing/2014/main" val="1471718850"/>
                    </a:ext>
                  </a:extLst>
                </a:gridCol>
                <a:gridCol w="1743082">
                  <a:extLst>
                    <a:ext uri="{9D8B030D-6E8A-4147-A177-3AD203B41FA5}">
                      <a16:colId xmlns:a16="http://schemas.microsoft.com/office/drawing/2014/main" val="931022785"/>
                    </a:ext>
                  </a:extLst>
                </a:gridCol>
              </a:tblGrid>
              <a:tr h="495772">
                <a:tc>
                  <a:txBody>
                    <a:bodyPr/>
                    <a:lstStyle/>
                    <a:p>
                      <a:r>
                        <a:rPr lang="en-GB" sz="1200" dirty="0"/>
                        <a:t>DNO</a:t>
                      </a:r>
                    </a:p>
                  </a:txBody>
                  <a:tcPr anchor="ctr"/>
                </a:tc>
                <a:tc>
                  <a:txBody>
                    <a:bodyPr/>
                    <a:lstStyle/>
                    <a:p>
                      <a:pPr algn="ctr"/>
                      <a:r>
                        <a:rPr lang="en-GB" sz="1200" dirty="0"/>
                        <a:t>Bottom-up DD</a:t>
                      </a:r>
                    </a:p>
                  </a:txBody>
                  <a:tcPr anchor="ctr"/>
                </a:tc>
                <a:tc>
                  <a:txBody>
                    <a:bodyPr/>
                    <a:lstStyle/>
                    <a:p>
                      <a:pPr algn="ctr"/>
                      <a:r>
                        <a:rPr lang="en-GB" sz="1200" dirty="0"/>
                        <a:t>Top-down DD</a:t>
                      </a:r>
                    </a:p>
                  </a:txBody>
                  <a:tcPr anchor="ctr"/>
                </a:tc>
                <a:tc>
                  <a:txBody>
                    <a:bodyPr/>
                    <a:lstStyle/>
                    <a:p>
                      <a:pPr algn="ctr"/>
                      <a:r>
                        <a:rPr lang="en-GB" sz="1200" dirty="0"/>
                        <a:t>Bottom-up FD</a:t>
                      </a:r>
                    </a:p>
                  </a:txBody>
                  <a:tcPr anchor="ctr"/>
                </a:tc>
                <a:tc>
                  <a:txBody>
                    <a:bodyPr/>
                    <a:lstStyle/>
                    <a:p>
                      <a:pPr algn="ctr"/>
                      <a:r>
                        <a:rPr lang="en-GB" sz="1200" dirty="0"/>
                        <a:t>Top-down FD</a:t>
                      </a:r>
                    </a:p>
                  </a:txBody>
                  <a:tcPr anchor="ctr"/>
                </a:tc>
                <a:extLst>
                  <a:ext uri="{0D108BD9-81ED-4DB2-BD59-A6C34878D82A}">
                    <a16:rowId xmlns:a16="http://schemas.microsoft.com/office/drawing/2014/main" val="2860096739"/>
                  </a:ext>
                </a:extLst>
              </a:tr>
              <a:tr h="264714">
                <a:tc>
                  <a:txBody>
                    <a:bodyPr/>
                    <a:lstStyle/>
                    <a:p>
                      <a:pPr algn="l" fontAlgn="ctr"/>
                      <a:r>
                        <a:rPr lang="en-GB" sz="1200" b="0" i="0" u="none" strike="noStrike">
                          <a:effectLst/>
                          <a:latin typeface="Arial" panose="020B0604020202020204" pitchFamily="34" charset="0"/>
                        </a:rPr>
                        <a:t>ENWL</a:t>
                      </a:r>
                    </a:p>
                  </a:txBody>
                  <a:tcPr marL="9525" marR="9525" marT="9525" marB="0" anchor="ctr"/>
                </a:tc>
                <a:tc>
                  <a:txBody>
                    <a:bodyPr/>
                    <a:lstStyle/>
                    <a:p>
                      <a:pPr algn="ctr" fontAlgn="b"/>
                      <a:r>
                        <a:rPr lang="en-GB" sz="1200" b="0" i="0" u="none" strike="noStrike">
                          <a:effectLst/>
                          <a:latin typeface="Arial" panose="020B0604020202020204" pitchFamily="34" charset="0"/>
                        </a:rPr>
                        <a:t>5</a:t>
                      </a:r>
                    </a:p>
                  </a:txBody>
                  <a:tcPr marL="9525" marR="9525" marT="9525" marB="0" anchor="ctr"/>
                </a:tc>
                <a:tc>
                  <a:txBody>
                    <a:bodyPr/>
                    <a:lstStyle/>
                    <a:p>
                      <a:pPr algn="ctr" fontAlgn="b"/>
                      <a:r>
                        <a:rPr lang="en-GB" sz="1200" b="0" i="0" u="none" strike="noStrike">
                          <a:effectLst/>
                          <a:latin typeface="Arial" panose="020B0604020202020204" pitchFamily="34" charset="0"/>
                        </a:rPr>
                        <a:t>2</a:t>
                      </a:r>
                    </a:p>
                  </a:txBody>
                  <a:tcPr marL="9525" marR="9525" marT="9525" marB="0" anchor="ctr"/>
                </a:tc>
                <a:tc>
                  <a:txBody>
                    <a:bodyPr/>
                    <a:lstStyle/>
                    <a:p>
                      <a:pPr algn="ctr" fontAlgn="b"/>
                      <a:r>
                        <a:rPr lang="en-GB" sz="1200" b="0" i="0" u="none" strike="noStrike">
                          <a:effectLst/>
                          <a:latin typeface="Arial" panose="020B0604020202020204" pitchFamily="34" charset="0"/>
                        </a:rPr>
                        <a:t>5</a:t>
                      </a:r>
                    </a:p>
                  </a:txBody>
                  <a:tcPr marL="9525" marR="9525" marT="9525" marB="0" anchor="ctr"/>
                </a:tc>
                <a:tc>
                  <a:txBody>
                    <a:bodyPr/>
                    <a:lstStyle/>
                    <a:p>
                      <a:pPr algn="ctr" fontAlgn="b"/>
                      <a:r>
                        <a:rPr lang="en-GB" sz="1200" b="0" i="0" u="none" strike="noStrike">
                          <a:effectLst/>
                          <a:latin typeface="Arial" panose="020B0604020202020204" pitchFamily="34" charset="0"/>
                        </a:rPr>
                        <a:t>2</a:t>
                      </a:r>
                    </a:p>
                  </a:txBody>
                  <a:tcPr marL="9525" marR="9525" marT="9525" marB="0" anchor="ctr"/>
                </a:tc>
                <a:extLst>
                  <a:ext uri="{0D108BD9-81ED-4DB2-BD59-A6C34878D82A}">
                    <a16:rowId xmlns:a16="http://schemas.microsoft.com/office/drawing/2014/main" val="3368643118"/>
                  </a:ext>
                </a:extLst>
              </a:tr>
              <a:tr h="264714">
                <a:tc>
                  <a:txBody>
                    <a:bodyPr/>
                    <a:lstStyle/>
                    <a:p>
                      <a:pPr algn="l" fontAlgn="ctr"/>
                      <a:r>
                        <a:rPr lang="en-GB" sz="1200" b="0" i="0" u="none" strike="noStrike">
                          <a:effectLst/>
                          <a:latin typeface="Arial" panose="020B0604020202020204" pitchFamily="34" charset="0"/>
                        </a:rPr>
                        <a:t>NPGN</a:t>
                      </a:r>
                    </a:p>
                  </a:txBody>
                  <a:tcPr marL="9525" marR="9525" marT="9525" marB="0" anchor="ctr"/>
                </a:tc>
                <a:tc>
                  <a:txBody>
                    <a:bodyPr/>
                    <a:lstStyle/>
                    <a:p>
                      <a:pPr algn="ctr" fontAlgn="b"/>
                      <a:r>
                        <a:rPr lang="en-GB" sz="1200" b="0" i="0" u="none" strike="noStrike">
                          <a:effectLst/>
                          <a:latin typeface="Arial" panose="020B0604020202020204" pitchFamily="34" charset="0"/>
                        </a:rPr>
                        <a:t>8</a:t>
                      </a:r>
                    </a:p>
                  </a:txBody>
                  <a:tcPr marL="9525" marR="9525" marT="9525" marB="0" anchor="ctr"/>
                </a:tc>
                <a:tc>
                  <a:txBody>
                    <a:bodyPr/>
                    <a:lstStyle/>
                    <a:p>
                      <a:pPr algn="ctr" fontAlgn="b"/>
                      <a:r>
                        <a:rPr lang="en-GB" sz="1200" b="0" i="0" u="none" strike="noStrike">
                          <a:effectLst/>
                          <a:latin typeface="Arial" panose="020B0604020202020204" pitchFamily="34" charset="0"/>
                        </a:rPr>
                        <a:t>8</a:t>
                      </a:r>
                    </a:p>
                  </a:txBody>
                  <a:tcPr marL="9525" marR="9525" marT="9525" marB="0" anchor="ctr"/>
                </a:tc>
                <a:tc>
                  <a:txBody>
                    <a:bodyPr/>
                    <a:lstStyle/>
                    <a:p>
                      <a:pPr algn="ctr" fontAlgn="b"/>
                      <a:r>
                        <a:rPr lang="en-GB" sz="1200" b="0" i="0" u="none" strike="noStrike">
                          <a:effectLst/>
                          <a:latin typeface="Arial" panose="020B0604020202020204" pitchFamily="34" charset="0"/>
                        </a:rPr>
                        <a:t>7</a:t>
                      </a:r>
                    </a:p>
                  </a:txBody>
                  <a:tcPr marL="9525" marR="9525" marT="9525" marB="0" anchor="ctr"/>
                </a:tc>
                <a:tc>
                  <a:txBody>
                    <a:bodyPr/>
                    <a:lstStyle/>
                    <a:p>
                      <a:pPr algn="ctr" fontAlgn="b"/>
                      <a:r>
                        <a:rPr lang="en-GB" sz="1200" b="0" i="0" u="none" strike="noStrike">
                          <a:effectLst/>
                          <a:latin typeface="Arial" panose="020B0604020202020204" pitchFamily="34" charset="0"/>
                        </a:rPr>
                        <a:t>7</a:t>
                      </a:r>
                    </a:p>
                  </a:txBody>
                  <a:tcPr marL="9525" marR="9525" marT="9525" marB="0" anchor="ctr"/>
                </a:tc>
                <a:extLst>
                  <a:ext uri="{0D108BD9-81ED-4DB2-BD59-A6C34878D82A}">
                    <a16:rowId xmlns:a16="http://schemas.microsoft.com/office/drawing/2014/main" val="1935025593"/>
                  </a:ext>
                </a:extLst>
              </a:tr>
              <a:tr h="264714">
                <a:tc>
                  <a:txBody>
                    <a:bodyPr/>
                    <a:lstStyle/>
                    <a:p>
                      <a:pPr algn="l" fontAlgn="ctr"/>
                      <a:r>
                        <a:rPr lang="en-GB" sz="1200" b="0" i="0" u="none" strike="noStrike" dirty="0">
                          <a:effectLst/>
                          <a:latin typeface="Arial" panose="020B0604020202020204" pitchFamily="34" charset="0"/>
                        </a:rPr>
                        <a:t>NPGY</a:t>
                      </a:r>
                    </a:p>
                  </a:txBody>
                  <a:tcPr marL="9525" marR="9525" marT="9525" marB="0" anchor="ctr">
                    <a:solidFill>
                      <a:schemeClr val="accent5">
                        <a:lumMod val="20000"/>
                        <a:lumOff val="80000"/>
                      </a:schemeClr>
                    </a:solidFill>
                  </a:tcPr>
                </a:tc>
                <a:tc>
                  <a:txBody>
                    <a:bodyPr/>
                    <a:lstStyle/>
                    <a:p>
                      <a:pPr algn="ctr" fontAlgn="b"/>
                      <a:r>
                        <a:rPr lang="en-GB" sz="1200" b="0" i="0" u="none" strike="noStrike" dirty="0">
                          <a:effectLst/>
                          <a:latin typeface="Arial" panose="020B0604020202020204" pitchFamily="34" charset="0"/>
                        </a:rPr>
                        <a:t>3</a:t>
                      </a:r>
                    </a:p>
                  </a:txBody>
                  <a:tcPr marL="9525" marR="9525" marT="9525" marB="0" anchor="ctr">
                    <a:solidFill>
                      <a:schemeClr val="accent5">
                        <a:lumMod val="20000"/>
                        <a:lumOff val="80000"/>
                      </a:schemeClr>
                    </a:solidFill>
                  </a:tcPr>
                </a:tc>
                <a:tc>
                  <a:txBody>
                    <a:bodyPr/>
                    <a:lstStyle/>
                    <a:p>
                      <a:pPr algn="ctr" fontAlgn="b"/>
                      <a:r>
                        <a:rPr lang="en-GB" sz="1200" b="0" i="0" u="none" strike="noStrike" dirty="0">
                          <a:effectLst/>
                          <a:latin typeface="Arial" panose="020B0604020202020204" pitchFamily="34" charset="0"/>
                        </a:rPr>
                        <a:t>4</a:t>
                      </a:r>
                    </a:p>
                  </a:txBody>
                  <a:tcPr marL="9525" marR="9525" marT="9525" marB="0" anchor="ctr">
                    <a:solidFill>
                      <a:schemeClr val="accent5">
                        <a:lumMod val="20000"/>
                        <a:lumOff val="80000"/>
                      </a:schemeClr>
                    </a:solidFill>
                  </a:tcPr>
                </a:tc>
                <a:tc>
                  <a:txBody>
                    <a:bodyPr/>
                    <a:lstStyle/>
                    <a:p>
                      <a:pPr algn="ctr" fontAlgn="b"/>
                      <a:r>
                        <a:rPr lang="en-GB" sz="1200" b="0" i="0" u="none" strike="noStrike" dirty="0">
                          <a:effectLst/>
                          <a:latin typeface="Arial" panose="020B0604020202020204" pitchFamily="34" charset="0"/>
                        </a:rPr>
                        <a:t>6</a:t>
                      </a:r>
                    </a:p>
                  </a:txBody>
                  <a:tcPr marL="9525" marR="9525" marT="9525" marB="0" anchor="ctr">
                    <a:solidFill>
                      <a:schemeClr val="accent5">
                        <a:lumMod val="20000"/>
                        <a:lumOff val="80000"/>
                      </a:schemeClr>
                    </a:solidFill>
                  </a:tcPr>
                </a:tc>
                <a:tc>
                  <a:txBody>
                    <a:bodyPr/>
                    <a:lstStyle/>
                    <a:p>
                      <a:pPr algn="ctr" fontAlgn="b"/>
                      <a:r>
                        <a:rPr lang="en-GB" sz="1200" b="0" i="0" u="none" strike="noStrike" dirty="0">
                          <a:effectLst/>
                          <a:latin typeface="Arial" panose="020B0604020202020204" pitchFamily="34" charset="0"/>
                        </a:rPr>
                        <a:t>6</a:t>
                      </a:r>
                    </a:p>
                  </a:txBody>
                  <a:tcPr marL="9525" marR="9525" marT="9525" marB="0" anchor="ctr">
                    <a:solidFill>
                      <a:schemeClr val="accent5">
                        <a:lumMod val="20000"/>
                        <a:lumOff val="80000"/>
                      </a:schemeClr>
                    </a:solidFill>
                  </a:tcPr>
                </a:tc>
                <a:extLst>
                  <a:ext uri="{0D108BD9-81ED-4DB2-BD59-A6C34878D82A}">
                    <a16:rowId xmlns:a16="http://schemas.microsoft.com/office/drawing/2014/main" val="1704932209"/>
                  </a:ext>
                </a:extLst>
              </a:tr>
              <a:tr h="264714">
                <a:tc>
                  <a:txBody>
                    <a:bodyPr/>
                    <a:lstStyle/>
                    <a:p>
                      <a:pPr algn="l" fontAlgn="ctr"/>
                      <a:r>
                        <a:rPr lang="en-GB" sz="1200" b="0" i="0" u="none" strike="noStrike">
                          <a:effectLst/>
                          <a:latin typeface="Arial" panose="020B0604020202020204" pitchFamily="34" charset="0"/>
                        </a:rPr>
                        <a:t>WMID</a:t>
                      </a:r>
                    </a:p>
                  </a:txBody>
                  <a:tcPr marL="9525" marR="9525" marT="9525" marB="0" anchor="ctr"/>
                </a:tc>
                <a:tc>
                  <a:txBody>
                    <a:bodyPr/>
                    <a:lstStyle/>
                    <a:p>
                      <a:pPr algn="ctr" fontAlgn="b"/>
                      <a:r>
                        <a:rPr lang="en-GB" sz="1200" b="0" i="0" u="none" strike="noStrike">
                          <a:effectLst/>
                          <a:latin typeface="Arial" panose="020B0604020202020204" pitchFamily="34" charset="0"/>
                        </a:rPr>
                        <a:t>12</a:t>
                      </a:r>
                    </a:p>
                  </a:txBody>
                  <a:tcPr marL="9525" marR="9525" marT="9525" marB="0" anchor="ctr"/>
                </a:tc>
                <a:tc>
                  <a:txBody>
                    <a:bodyPr/>
                    <a:lstStyle/>
                    <a:p>
                      <a:pPr algn="ctr" fontAlgn="b"/>
                      <a:r>
                        <a:rPr lang="en-GB" sz="1200" b="0" i="0" u="none" strike="noStrike">
                          <a:effectLst/>
                          <a:latin typeface="Arial" panose="020B0604020202020204" pitchFamily="34" charset="0"/>
                        </a:rPr>
                        <a:t>12</a:t>
                      </a:r>
                    </a:p>
                  </a:txBody>
                  <a:tcPr marL="9525" marR="9525" marT="9525" marB="0" anchor="ctr"/>
                </a:tc>
                <a:tc>
                  <a:txBody>
                    <a:bodyPr/>
                    <a:lstStyle/>
                    <a:p>
                      <a:pPr algn="ctr" fontAlgn="b"/>
                      <a:r>
                        <a:rPr lang="en-GB" sz="1200" b="0" i="0" u="none" strike="noStrike">
                          <a:effectLst/>
                          <a:latin typeface="Arial" panose="020B0604020202020204" pitchFamily="34" charset="0"/>
                        </a:rPr>
                        <a:t>9</a:t>
                      </a:r>
                    </a:p>
                  </a:txBody>
                  <a:tcPr marL="9525" marR="9525" marT="9525" marB="0" anchor="ctr"/>
                </a:tc>
                <a:tc>
                  <a:txBody>
                    <a:bodyPr/>
                    <a:lstStyle/>
                    <a:p>
                      <a:pPr algn="ctr" fontAlgn="b"/>
                      <a:r>
                        <a:rPr lang="en-GB" sz="1200" b="0" i="0" u="none" strike="noStrike">
                          <a:effectLst/>
                          <a:latin typeface="Arial" panose="020B0604020202020204" pitchFamily="34" charset="0"/>
                        </a:rPr>
                        <a:t>10</a:t>
                      </a:r>
                    </a:p>
                  </a:txBody>
                  <a:tcPr marL="9525" marR="9525" marT="9525" marB="0" anchor="ctr"/>
                </a:tc>
                <a:extLst>
                  <a:ext uri="{0D108BD9-81ED-4DB2-BD59-A6C34878D82A}">
                    <a16:rowId xmlns:a16="http://schemas.microsoft.com/office/drawing/2014/main" val="88140915"/>
                  </a:ext>
                </a:extLst>
              </a:tr>
              <a:tr h="264714">
                <a:tc>
                  <a:txBody>
                    <a:bodyPr/>
                    <a:lstStyle/>
                    <a:p>
                      <a:pPr algn="l" fontAlgn="ctr"/>
                      <a:r>
                        <a:rPr lang="en-GB" sz="1200" b="0" i="0" u="none" strike="noStrike" dirty="0">
                          <a:effectLst/>
                          <a:latin typeface="Arial" panose="020B0604020202020204" pitchFamily="34" charset="0"/>
                        </a:rPr>
                        <a:t>EMID</a:t>
                      </a:r>
                    </a:p>
                  </a:txBody>
                  <a:tcPr marL="9525" marR="9525" marT="9525" marB="0" anchor="ctr"/>
                </a:tc>
                <a:tc>
                  <a:txBody>
                    <a:bodyPr/>
                    <a:lstStyle/>
                    <a:p>
                      <a:pPr algn="ctr" fontAlgn="b"/>
                      <a:r>
                        <a:rPr lang="en-GB" sz="1200" b="0" i="0" u="none" strike="noStrike" dirty="0">
                          <a:effectLst/>
                          <a:latin typeface="Arial" panose="020B0604020202020204" pitchFamily="34" charset="0"/>
                        </a:rPr>
                        <a:t>10</a:t>
                      </a:r>
                    </a:p>
                  </a:txBody>
                  <a:tcPr marL="9525" marR="9525" marT="9525" marB="0" anchor="ctr"/>
                </a:tc>
                <a:tc>
                  <a:txBody>
                    <a:bodyPr/>
                    <a:lstStyle/>
                    <a:p>
                      <a:pPr algn="ctr" fontAlgn="b"/>
                      <a:r>
                        <a:rPr lang="en-GB" sz="1200" b="0" i="0" u="none" strike="noStrike" dirty="0">
                          <a:effectLst/>
                          <a:latin typeface="Arial" panose="020B0604020202020204" pitchFamily="34" charset="0"/>
                        </a:rPr>
                        <a:t>9</a:t>
                      </a:r>
                    </a:p>
                  </a:txBody>
                  <a:tcPr marL="9525" marR="9525" marT="9525" marB="0" anchor="ctr"/>
                </a:tc>
                <a:tc>
                  <a:txBody>
                    <a:bodyPr/>
                    <a:lstStyle/>
                    <a:p>
                      <a:pPr algn="ctr" fontAlgn="b"/>
                      <a:r>
                        <a:rPr lang="en-GB" sz="1200" b="0" i="0" u="none" strike="noStrike" dirty="0">
                          <a:effectLst/>
                          <a:latin typeface="Arial" panose="020B0604020202020204" pitchFamily="34" charset="0"/>
                        </a:rPr>
                        <a:t>4</a:t>
                      </a:r>
                    </a:p>
                  </a:txBody>
                  <a:tcPr marL="9525" marR="9525" marT="9525" marB="0" anchor="ctr"/>
                </a:tc>
                <a:tc>
                  <a:txBody>
                    <a:bodyPr/>
                    <a:lstStyle/>
                    <a:p>
                      <a:pPr algn="ctr" fontAlgn="b"/>
                      <a:r>
                        <a:rPr lang="en-GB" sz="1200" b="0" i="0" u="none" strike="noStrike" dirty="0">
                          <a:effectLst/>
                          <a:latin typeface="Arial" panose="020B0604020202020204" pitchFamily="34" charset="0"/>
                        </a:rPr>
                        <a:t>3</a:t>
                      </a:r>
                    </a:p>
                  </a:txBody>
                  <a:tcPr marL="9525" marR="9525" marT="9525" marB="0" anchor="ctr"/>
                </a:tc>
                <a:extLst>
                  <a:ext uri="{0D108BD9-81ED-4DB2-BD59-A6C34878D82A}">
                    <a16:rowId xmlns:a16="http://schemas.microsoft.com/office/drawing/2014/main" val="3751424822"/>
                  </a:ext>
                </a:extLst>
              </a:tr>
              <a:tr h="264714">
                <a:tc>
                  <a:txBody>
                    <a:bodyPr/>
                    <a:lstStyle/>
                    <a:p>
                      <a:pPr algn="l" fontAlgn="ctr"/>
                      <a:r>
                        <a:rPr lang="en-GB" sz="1200" b="0" i="0" u="none" strike="noStrike">
                          <a:effectLst/>
                          <a:latin typeface="Arial" panose="020B0604020202020204" pitchFamily="34" charset="0"/>
                        </a:rPr>
                        <a:t>SWALES</a:t>
                      </a:r>
                    </a:p>
                  </a:txBody>
                  <a:tcPr marL="9525" marR="9525" marT="9525" marB="0" anchor="ctr"/>
                </a:tc>
                <a:tc>
                  <a:txBody>
                    <a:bodyPr/>
                    <a:lstStyle/>
                    <a:p>
                      <a:pPr algn="ctr" fontAlgn="b"/>
                      <a:r>
                        <a:rPr lang="en-GB" sz="1200" b="0" i="0" u="none" strike="noStrike">
                          <a:effectLst/>
                          <a:latin typeface="Arial" panose="020B0604020202020204" pitchFamily="34" charset="0"/>
                        </a:rPr>
                        <a:t>6</a:t>
                      </a:r>
                    </a:p>
                  </a:txBody>
                  <a:tcPr marL="9525" marR="9525" marT="9525" marB="0" anchor="ctr"/>
                </a:tc>
                <a:tc>
                  <a:txBody>
                    <a:bodyPr/>
                    <a:lstStyle/>
                    <a:p>
                      <a:pPr algn="ctr" fontAlgn="b"/>
                      <a:r>
                        <a:rPr lang="en-GB" sz="1200" b="0" i="0" u="none" strike="noStrike">
                          <a:effectLst/>
                          <a:latin typeface="Arial" panose="020B0604020202020204" pitchFamily="34" charset="0"/>
                        </a:rPr>
                        <a:t>7</a:t>
                      </a:r>
                    </a:p>
                  </a:txBody>
                  <a:tcPr marL="9525" marR="9525" marT="9525" marB="0" anchor="ctr"/>
                </a:tc>
                <a:tc>
                  <a:txBody>
                    <a:bodyPr/>
                    <a:lstStyle/>
                    <a:p>
                      <a:pPr algn="ctr" fontAlgn="b"/>
                      <a:r>
                        <a:rPr lang="en-GB" sz="1200" b="0" i="0" u="none" strike="noStrike">
                          <a:effectLst/>
                          <a:latin typeface="Arial" panose="020B0604020202020204" pitchFamily="34" charset="0"/>
                        </a:rPr>
                        <a:t>3</a:t>
                      </a:r>
                    </a:p>
                  </a:txBody>
                  <a:tcPr marL="9525" marR="9525" marT="9525" marB="0" anchor="ctr"/>
                </a:tc>
                <a:tc>
                  <a:txBody>
                    <a:bodyPr/>
                    <a:lstStyle/>
                    <a:p>
                      <a:pPr algn="ctr" fontAlgn="b"/>
                      <a:r>
                        <a:rPr lang="en-GB" sz="1200" b="0" i="0" u="none" strike="noStrike" dirty="0">
                          <a:effectLst/>
                          <a:latin typeface="Arial" panose="020B0604020202020204" pitchFamily="34" charset="0"/>
                        </a:rPr>
                        <a:t>4</a:t>
                      </a:r>
                    </a:p>
                  </a:txBody>
                  <a:tcPr marL="9525" marR="9525" marT="9525" marB="0" anchor="ctr"/>
                </a:tc>
                <a:extLst>
                  <a:ext uri="{0D108BD9-81ED-4DB2-BD59-A6C34878D82A}">
                    <a16:rowId xmlns:a16="http://schemas.microsoft.com/office/drawing/2014/main" val="1506288752"/>
                  </a:ext>
                </a:extLst>
              </a:tr>
              <a:tr h="264714">
                <a:tc>
                  <a:txBody>
                    <a:bodyPr/>
                    <a:lstStyle/>
                    <a:p>
                      <a:pPr algn="l" fontAlgn="ctr"/>
                      <a:r>
                        <a:rPr lang="en-GB" sz="1200" b="0" i="0" u="none" strike="noStrike">
                          <a:effectLst/>
                          <a:latin typeface="Arial" panose="020B0604020202020204" pitchFamily="34" charset="0"/>
                        </a:rPr>
                        <a:t>SWEST</a:t>
                      </a:r>
                    </a:p>
                  </a:txBody>
                  <a:tcPr marL="9525" marR="9525" marT="9525" marB="0" anchor="ctr"/>
                </a:tc>
                <a:tc>
                  <a:txBody>
                    <a:bodyPr/>
                    <a:lstStyle/>
                    <a:p>
                      <a:pPr algn="ctr" fontAlgn="b"/>
                      <a:r>
                        <a:rPr lang="en-GB" sz="1200" b="0" i="0" u="none" strike="noStrike" dirty="0">
                          <a:effectLst/>
                          <a:latin typeface="Arial" panose="020B0604020202020204" pitchFamily="34" charset="0"/>
                        </a:rPr>
                        <a:t>14</a:t>
                      </a:r>
                    </a:p>
                  </a:txBody>
                  <a:tcPr marL="9525" marR="9525" marT="9525" marB="0" anchor="ctr"/>
                </a:tc>
                <a:tc>
                  <a:txBody>
                    <a:bodyPr/>
                    <a:lstStyle/>
                    <a:p>
                      <a:pPr algn="ctr" fontAlgn="b"/>
                      <a:r>
                        <a:rPr lang="en-GB" sz="1200" b="0" i="0" u="none" strike="noStrike">
                          <a:effectLst/>
                          <a:latin typeface="Arial" panose="020B0604020202020204" pitchFamily="34" charset="0"/>
                        </a:rPr>
                        <a:t>14</a:t>
                      </a:r>
                    </a:p>
                  </a:txBody>
                  <a:tcPr marL="9525" marR="9525" marT="9525" marB="0" anchor="ctr"/>
                </a:tc>
                <a:tc>
                  <a:txBody>
                    <a:bodyPr/>
                    <a:lstStyle/>
                    <a:p>
                      <a:pPr algn="ctr" fontAlgn="b"/>
                      <a:r>
                        <a:rPr lang="en-GB" sz="1200" b="0" i="0" u="none" strike="noStrike">
                          <a:effectLst/>
                          <a:latin typeface="Arial" panose="020B0604020202020204" pitchFamily="34" charset="0"/>
                        </a:rPr>
                        <a:t>13</a:t>
                      </a:r>
                    </a:p>
                  </a:txBody>
                  <a:tcPr marL="9525" marR="9525" marT="9525" marB="0" anchor="ctr"/>
                </a:tc>
                <a:tc>
                  <a:txBody>
                    <a:bodyPr/>
                    <a:lstStyle/>
                    <a:p>
                      <a:pPr algn="ctr" fontAlgn="b"/>
                      <a:r>
                        <a:rPr lang="en-GB" sz="1200" b="0" i="0" u="none" strike="noStrike">
                          <a:effectLst/>
                          <a:latin typeface="Arial" panose="020B0604020202020204" pitchFamily="34" charset="0"/>
                        </a:rPr>
                        <a:t>13</a:t>
                      </a:r>
                    </a:p>
                  </a:txBody>
                  <a:tcPr marL="9525" marR="9525" marT="9525" marB="0" anchor="ctr"/>
                </a:tc>
                <a:extLst>
                  <a:ext uri="{0D108BD9-81ED-4DB2-BD59-A6C34878D82A}">
                    <a16:rowId xmlns:a16="http://schemas.microsoft.com/office/drawing/2014/main" val="680900100"/>
                  </a:ext>
                </a:extLst>
              </a:tr>
              <a:tr h="264714">
                <a:tc>
                  <a:txBody>
                    <a:bodyPr/>
                    <a:lstStyle/>
                    <a:p>
                      <a:pPr algn="l" fontAlgn="ctr"/>
                      <a:r>
                        <a:rPr lang="en-GB" sz="1200" b="0" i="0" u="none" strike="noStrike">
                          <a:effectLst/>
                          <a:latin typeface="Arial" panose="020B0604020202020204" pitchFamily="34" charset="0"/>
                        </a:rPr>
                        <a:t>LPN</a:t>
                      </a:r>
                    </a:p>
                  </a:txBody>
                  <a:tcPr marL="9525" marR="9525" marT="9525" marB="0" anchor="ctr"/>
                </a:tc>
                <a:tc>
                  <a:txBody>
                    <a:bodyPr/>
                    <a:lstStyle/>
                    <a:p>
                      <a:pPr algn="ctr" fontAlgn="b"/>
                      <a:r>
                        <a:rPr lang="en-GB" sz="1200" b="0" i="0" u="none" strike="noStrike">
                          <a:effectLst/>
                          <a:latin typeface="Arial" panose="020B0604020202020204" pitchFamily="34" charset="0"/>
                        </a:rPr>
                        <a:t>9</a:t>
                      </a:r>
                    </a:p>
                  </a:txBody>
                  <a:tcPr marL="9525" marR="9525" marT="9525" marB="0" anchor="ctr"/>
                </a:tc>
                <a:tc>
                  <a:txBody>
                    <a:bodyPr/>
                    <a:lstStyle/>
                    <a:p>
                      <a:pPr algn="ctr" fontAlgn="b"/>
                      <a:r>
                        <a:rPr lang="en-GB" sz="1200" b="0" i="0" u="none" strike="noStrike">
                          <a:effectLst/>
                          <a:latin typeface="Arial" panose="020B0604020202020204" pitchFamily="34" charset="0"/>
                        </a:rPr>
                        <a:t>6</a:t>
                      </a:r>
                    </a:p>
                  </a:txBody>
                  <a:tcPr marL="9525" marR="9525" marT="9525" marB="0" anchor="ctr"/>
                </a:tc>
                <a:tc>
                  <a:txBody>
                    <a:bodyPr/>
                    <a:lstStyle/>
                    <a:p>
                      <a:pPr algn="ctr" fontAlgn="b"/>
                      <a:r>
                        <a:rPr lang="en-GB" sz="1200" b="0" i="0" u="none" strike="noStrike">
                          <a:effectLst/>
                          <a:latin typeface="Arial" panose="020B0604020202020204" pitchFamily="34" charset="0"/>
                        </a:rPr>
                        <a:t>12</a:t>
                      </a:r>
                    </a:p>
                  </a:txBody>
                  <a:tcPr marL="9525" marR="9525" marT="9525" marB="0" anchor="ctr"/>
                </a:tc>
                <a:tc>
                  <a:txBody>
                    <a:bodyPr/>
                    <a:lstStyle/>
                    <a:p>
                      <a:pPr algn="ctr" fontAlgn="b"/>
                      <a:r>
                        <a:rPr lang="en-GB" sz="1200" b="0" i="0" u="none" strike="noStrike">
                          <a:effectLst/>
                          <a:latin typeface="Arial" panose="020B0604020202020204" pitchFamily="34" charset="0"/>
                        </a:rPr>
                        <a:t>9</a:t>
                      </a:r>
                    </a:p>
                  </a:txBody>
                  <a:tcPr marL="9525" marR="9525" marT="9525" marB="0" anchor="ctr"/>
                </a:tc>
                <a:extLst>
                  <a:ext uri="{0D108BD9-81ED-4DB2-BD59-A6C34878D82A}">
                    <a16:rowId xmlns:a16="http://schemas.microsoft.com/office/drawing/2014/main" val="3442957235"/>
                  </a:ext>
                </a:extLst>
              </a:tr>
              <a:tr h="264714">
                <a:tc>
                  <a:txBody>
                    <a:bodyPr/>
                    <a:lstStyle/>
                    <a:p>
                      <a:pPr algn="l" fontAlgn="ctr"/>
                      <a:r>
                        <a:rPr lang="en-GB" sz="1200" b="0" i="0" u="none" strike="noStrike">
                          <a:effectLst/>
                          <a:latin typeface="Arial" panose="020B0604020202020204" pitchFamily="34" charset="0"/>
                        </a:rPr>
                        <a:t>SPN</a:t>
                      </a:r>
                    </a:p>
                  </a:txBody>
                  <a:tcPr marL="9525" marR="9525" marT="9525" marB="0" anchor="ctr"/>
                </a:tc>
                <a:tc>
                  <a:txBody>
                    <a:bodyPr/>
                    <a:lstStyle/>
                    <a:p>
                      <a:pPr algn="ctr" fontAlgn="b"/>
                      <a:r>
                        <a:rPr lang="en-GB" sz="1200" b="0" i="0" u="none" strike="noStrike">
                          <a:effectLst/>
                          <a:latin typeface="Arial" panose="020B0604020202020204" pitchFamily="34" charset="0"/>
                        </a:rPr>
                        <a:t>2</a:t>
                      </a:r>
                    </a:p>
                  </a:txBody>
                  <a:tcPr marL="9525" marR="9525" marT="9525" marB="0" anchor="ctr"/>
                </a:tc>
                <a:tc>
                  <a:txBody>
                    <a:bodyPr/>
                    <a:lstStyle/>
                    <a:p>
                      <a:pPr algn="ctr" fontAlgn="b"/>
                      <a:r>
                        <a:rPr lang="en-GB" sz="1200" b="0" i="0" u="none" strike="noStrike">
                          <a:effectLst/>
                          <a:latin typeface="Arial" panose="020B0604020202020204" pitchFamily="34" charset="0"/>
                        </a:rPr>
                        <a:t>1</a:t>
                      </a:r>
                    </a:p>
                  </a:txBody>
                  <a:tcPr marL="9525" marR="9525" marT="9525" marB="0" anchor="ctr"/>
                </a:tc>
                <a:tc>
                  <a:txBody>
                    <a:bodyPr/>
                    <a:lstStyle/>
                    <a:p>
                      <a:pPr algn="ctr" fontAlgn="b"/>
                      <a:r>
                        <a:rPr lang="en-GB" sz="1200" b="0" i="0" u="none" strike="noStrike">
                          <a:effectLst/>
                          <a:latin typeface="Arial" panose="020B0604020202020204" pitchFamily="34" charset="0"/>
                        </a:rPr>
                        <a:t>8</a:t>
                      </a:r>
                    </a:p>
                  </a:txBody>
                  <a:tcPr marL="9525" marR="9525" marT="9525" marB="0" anchor="ctr"/>
                </a:tc>
                <a:tc>
                  <a:txBody>
                    <a:bodyPr/>
                    <a:lstStyle/>
                    <a:p>
                      <a:pPr algn="ctr" fontAlgn="b"/>
                      <a:r>
                        <a:rPr lang="en-GB" sz="1200" b="0" i="0" u="none" strike="noStrike">
                          <a:effectLst/>
                          <a:latin typeface="Arial" panose="020B0604020202020204" pitchFamily="34" charset="0"/>
                        </a:rPr>
                        <a:t>8</a:t>
                      </a:r>
                    </a:p>
                  </a:txBody>
                  <a:tcPr marL="9525" marR="9525" marT="9525" marB="0" anchor="ctr"/>
                </a:tc>
                <a:extLst>
                  <a:ext uri="{0D108BD9-81ED-4DB2-BD59-A6C34878D82A}">
                    <a16:rowId xmlns:a16="http://schemas.microsoft.com/office/drawing/2014/main" val="421829149"/>
                  </a:ext>
                </a:extLst>
              </a:tr>
              <a:tr h="264714">
                <a:tc>
                  <a:txBody>
                    <a:bodyPr/>
                    <a:lstStyle/>
                    <a:p>
                      <a:pPr algn="l" fontAlgn="ctr"/>
                      <a:r>
                        <a:rPr lang="en-GB" sz="1200" b="0" i="0" u="none" strike="noStrike">
                          <a:effectLst/>
                          <a:latin typeface="Arial" panose="020B0604020202020204" pitchFamily="34" charset="0"/>
                        </a:rPr>
                        <a:t>EPN</a:t>
                      </a:r>
                    </a:p>
                  </a:txBody>
                  <a:tcPr marL="9525" marR="9525" marT="9525" marB="0" anchor="ctr"/>
                </a:tc>
                <a:tc>
                  <a:txBody>
                    <a:bodyPr/>
                    <a:lstStyle/>
                    <a:p>
                      <a:pPr algn="ctr" fontAlgn="b"/>
                      <a:r>
                        <a:rPr lang="en-GB" sz="1200" b="0" i="0" u="none" strike="noStrike">
                          <a:effectLst/>
                          <a:latin typeface="Arial" panose="020B0604020202020204" pitchFamily="34" charset="0"/>
                        </a:rPr>
                        <a:t>7</a:t>
                      </a:r>
                    </a:p>
                  </a:txBody>
                  <a:tcPr marL="9525" marR="9525" marT="9525" marB="0" anchor="ctr"/>
                </a:tc>
                <a:tc>
                  <a:txBody>
                    <a:bodyPr/>
                    <a:lstStyle/>
                    <a:p>
                      <a:pPr algn="ctr" fontAlgn="b"/>
                      <a:r>
                        <a:rPr lang="en-GB" sz="1200" b="0" i="0" u="none" strike="noStrike">
                          <a:effectLst/>
                          <a:latin typeface="Arial" panose="020B0604020202020204" pitchFamily="34" charset="0"/>
                        </a:rPr>
                        <a:t>10</a:t>
                      </a:r>
                    </a:p>
                  </a:txBody>
                  <a:tcPr marL="9525" marR="9525" marT="9525" marB="0" anchor="ctr"/>
                </a:tc>
                <a:tc>
                  <a:txBody>
                    <a:bodyPr/>
                    <a:lstStyle/>
                    <a:p>
                      <a:pPr algn="ctr" fontAlgn="b"/>
                      <a:r>
                        <a:rPr lang="en-GB" sz="1200" b="0" i="0" u="none" strike="noStrike">
                          <a:effectLst/>
                          <a:latin typeface="Arial" panose="020B0604020202020204" pitchFamily="34" charset="0"/>
                        </a:rPr>
                        <a:t>10</a:t>
                      </a:r>
                    </a:p>
                  </a:txBody>
                  <a:tcPr marL="9525" marR="9525" marT="9525" marB="0" anchor="ctr"/>
                </a:tc>
                <a:tc>
                  <a:txBody>
                    <a:bodyPr/>
                    <a:lstStyle/>
                    <a:p>
                      <a:pPr algn="ctr" fontAlgn="b"/>
                      <a:r>
                        <a:rPr lang="en-GB" sz="1200" b="0" i="0" u="none" strike="noStrike">
                          <a:effectLst/>
                          <a:latin typeface="Arial" panose="020B0604020202020204" pitchFamily="34" charset="0"/>
                        </a:rPr>
                        <a:t>12</a:t>
                      </a:r>
                    </a:p>
                  </a:txBody>
                  <a:tcPr marL="9525" marR="9525" marT="9525" marB="0" anchor="ctr"/>
                </a:tc>
                <a:extLst>
                  <a:ext uri="{0D108BD9-81ED-4DB2-BD59-A6C34878D82A}">
                    <a16:rowId xmlns:a16="http://schemas.microsoft.com/office/drawing/2014/main" val="3381564019"/>
                  </a:ext>
                </a:extLst>
              </a:tr>
              <a:tr h="264714">
                <a:tc>
                  <a:txBody>
                    <a:bodyPr/>
                    <a:lstStyle/>
                    <a:p>
                      <a:pPr algn="l" fontAlgn="ctr"/>
                      <a:r>
                        <a:rPr lang="en-GB" sz="1200" b="0" i="0" u="none" strike="noStrike">
                          <a:effectLst/>
                          <a:latin typeface="Arial" panose="020B0604020202020204" pitchFamily="34" charset="0"/>
                        </a:rPr>
                        <a:t>SPD</a:t>
                      </a:r>
                    </a:p>
                  </a:txBody>
                  <a:tcPr marL="9525" marR="9525" marT="9525" marB="0" anchor="ctr"/>
                </a:tc>
                <a:tc>
                  <a:txBody>
                    <a:bodyPr/>
                    <a:lstStyle/>
                    <a:p>
                      <a:pPr algn="ctr" fontAlgn="b"/>
                      <a:r>
                        <a:rPr lang="en-GB" sz="1200" b="0" i="0" u="none" strike="noStrike">
                          <a:effectLst/>
                          <a:latin typeface="Arial" panose="020B0604020202020204" pitchFamily="34" charset="0"/>
                        </a:rPr>
                        <a:t>4</a:t>
                      </a:r>
                    </a:p>
                  </a:txBody>
                  <a:tcPr marL="9525" marR="9525" marT="9525" marB="0" anchor="ctr"/>
                </a:tc>
                <a:tc>
                  <a:txBody>
                    <a:bodyPr/>
                    <a:lstStyle/>
                    <a:p>
                      <a:pPr algn="ctr" fontAlgn="b"/>
                      <a:r>
                        <a:rPr lang="en-GB" sz="1200" b="0" i="0" u="none" strike="noStrike">
                          <a:effectLst/>
                          <a:latin typeface="Arial" panose="020B0604020202020204" pitchFamily="34" charset="0"/>
                        </a:rPr>
                        <a:t>3</a:t>
                      </a:r>
                    </a:p>
                  </a:txBody>
                  <a:tcPr marL="9525" marR="9525" marT="9525" marB="0" anchor="ctr"/>
                </a:tc>
                <a:tc>
                  <a:txBody>
                    <a:bodyPr/>
                    <a:lstStyle/>
                    <a:p>
                      <a:pPr algn="ctr" fontAlgn="b"/>
                      <a:r>
                        <a:rPr lang="en-GB" sz="1200" b="0" i="0" u="none" strike="noStrike">
                          <a:effectLst/>
                          <a:latin typeface="Arial" panose="020B0604020202020204" pitchFamily="34" charset="0"/>
                        </a:rPr>
                        <a:t>1</a:t>
                      </a:r>
                    </a:p>
                  </a:txBody>
                  <a:tcPr marL="9525" marR="9525" marT="9525" marB="0" anchor="ctr"/>
                </a:tc>
                <a:tc>
                  <a:txBody>
                    <a:bodyPr/>
                    <a:lstStyle/>
                    <a:p>
                      <a:pPr algn="ctr" fontAlgn="b"/>
                      <a:r>
                        <a:rPr lang="en-GB" sz="1200" b="0" i="0" u="none" strike="noStrike">
                          <a:effectLst/>
                          <a:latin typeface="Arial" panose="020B0604020202020204" pitchFamily="34" charset="0"/>
                        </a:rPr>
                        <a:t>1</a:t>
                      </a:r>
                    </a:p>
                  </a:txBody>
                  <a:tcPr marL="9525" marR="9525" marT="9525" marB="0" anchor="ctr"/>
                </a:tc>
                <a:extLst>
                  <a:ext uri="{0D108BD9-81ED-4DB2-BD59-A6C34878D82A}">
                    <a16:rowId xmlns:a16="http://schemas.microsoft.com/office/drawing/2014/main" val="551727482"/>
                  </a:ext>
                </a:extLst>
              </a:tr>
              <a:tr h="264714">
                <a:tc>
                  <a:txBody>
                    <a:bodyPr/>
                    <a:lstStyle/>
                    <a:p>
                      <a:pPr algn="l" fontAlgn="ctr"/>
                      <a:r>
                        <a:rPr lang="en-GB" sz="1200" b="0" i="0" u="none" strike="noStrike">
                          <a:effectLst/>
                          <a:latin typeface="Arial" panose="020B0604020202020204" pitchFamily="34" charset="0"/>
                        </a:rPr>
                        <a:t>SPMW</a:t>
                      </a:r>
                    </a:p>
                  </a:txBody>
                  <a:tcPr marL="9525" marR="9525" marT="9525" marB="0" anchor="ctr"/>
                </a:tc>
                <a:tc>
                  <a:txBody>
                    <a:bodyPr/>
                    <a:lstStyle/>
                    <a:p>
                      <a:pPr algn="ctr" fontAlgn="b"/>
                      <a:r>
                        <a:rPr lang="en-GB" sz="1200" b="0" i="0" u="none" strike="noStrike">
                          <a:effectLst/>
                          <a:latin typeface="Arial" panose="020B0604020202020204" pitchFamily="34" charset="0"/>
                        </a:rPr>
                        <a:t>13</a:t>
                      </a:r>
                    </a:p>
                  </a:txBody>
                  <a:tcPr marL="9525" marR="9525" marT="9525" marB="0" anchor="ctr"/>
                </a:tc>
                <a:tc>
                  <a:txBody>
                    <a:bodyPr/>
                    <a:lstStyle/>
                    <a:p>
                      <a:pPr algn="ctr" fontAlgn="b"/>
                      <a:r>
                        <a:rPr lang="en-GB" sz="1200" b="0" i="0" u="none" strike="noStrike">
                          <a:effectLst/>
                          <a:latin typeface="Arial" panose="020B0604020202020204" pitchFamily="34" charset="0"/>
                        </a:rPr>
                        <a:t>13</a:t>
                      </a:r>
                    </a:p>
                  </a:txBody>
                  <a:tcPr marL="9525" marR="9525" marT="9525" marB="0" anchor="ctr"/>
                </a:tc>
                <a:tc>
                  <a:txBody>
                    <a:bodyPr/>
                    <a:lstStyle/>
                    <a:p>
                      <a:pPr algn="ctr" fontAlgn="b"/>
                      <a:r>
                        <a:rPr lang="en-GB" sz="1200" b="0" i="0" u="none" strike="noStrike">
                          <a:effectLst/>
                          <a:latin typeface="Arial" panose="020B0604020202020204" pitchFamily="34" charset="0"/>
                        </a:rPr>
                        <a:t>14</a:t>
                      </a:r>
                    </a:p>
                  </a:txBody>
                  <a:tcPr marL="9525" marR="9525" marT="9525" marB="0" anchor="ctr"/>
                </a:tc>
                <a:tc>
                  <a:txBody>
                    <a:bodyPr/>
                    <a:lstStyle/>
                    <a:p>
                      <a:pPr algn="ctr" fontAlgn="b"/>
                      <a:r>
                        <a:rPr lang="en-GB" sz="1200" b="0" i="0" u="none" strike="noStrike">
                          <a:effectLst/>
                          <a:latin typeface="Arial" panose="020B0604020202020204" pitchFamily="34" charset="0"/>
                        </a:rPr>
                        <a:t>14</a:t>
                      </a:r>
                    </a:p>
                  </a:txBody>
                  <a:tcPr marL="9525" marR="9525" marT="9525" marB="0" anchor="ctr"/>
                </a:tc>
                <a:extLst>
                  <a:ext uri="{0D108BD9-81ED-4DB2-BD59-A6C34878D82A}">
                    <a16:rowId xmlns:a16="http://schemas.microsoft.com/office/drawing/2014/main" val="2097049070"/>
                  </a:ext>
                </a:extLst>
              </a:tr>
              <a:tr h="264714">
                <a:tc>
                  <a:txBody>
                    <a:bodyPr/>
                    <a:lstStyle/>
                    <a:p>
                      <a:pPr algn="l" fontAlgn="ctr"/>
                      <a:r>
                        <a:rPr lang="en-GB" sz="1200" b="0" i="0" u="none" strike="noStrike">
                          <a:effectLst/>
                          <a:latin typeface="Arial" panose="020B0604020202020204" pitchFamily="34" charset="0"/>
                        </a:rPr>
                        <a:t>SSEH</a:t>
                      </a:r>
                    </a:p>
                  </a:txBody>
                  <a:tcPr marL="9525" marR="9525" marT="9525" marB="0" anchor="ctr"/>
                </a:tc>
                <a:tc>
                  <a:txBody>
                    <a:bodyPr/>
                    <a:lstStyle/>
                    <a:p>
                      <a:pPr algn="ctr" fontAlgn="b"/>
                      <a:r>
                        <a:rPr lang="en-GB" sz="1200" b="0" i="0" u="none" strike="noStrike">
                          <a:effectLst/>
                          <a:latin typeface="Arial" panose="020B0604020202020204" pitchFamily="34" charset="0"/>
                        </a:rPr>
                        <a:t>11</a:t>
                      </a:r>
                    </a:p>
                  </a:txBody>
                  <a:tcPr marL="9525" marR="9525" marT="9525" marB="0" anchor="ctr"/>
                </a:tc>
                <a:tc>
                  <a:txBody>
                    <a:bodyPr/>
                    <a:lstStyle/>
                    <a:p>
                      <a:pPr algn="ctr" fontAlgn="b"/>
                      <a:r>
                        <a:rPr lang="en-GB" sz="1200" b="0" i="0" u="none" strike="noStrike">
                          <a:effectLst/>
                          <a:latin typeface="Arial" panose="020B0604020202020204" pitchFamily="34" charset="0"/>
                        </a:rPr>
                        <a:t>11</a:t>
                      </a:r>
                    </a:p>
                  </a:txBody>
                  <a:tcPr marL="9525" marR="9525" marT="9525" marB="0" anchor="ctr"/>
                </a:tc>
                <a:tc>
                  <a:txBody>
                    <a:bodyPr/>
                    <a:lstStyle/>
                    <a:p>
                      <a:pPr algn="ctr" fontAlgn="b"/>
                      <a:r>
                        <a:rPr lang="en-GB" sz="1200" b="0" i="0" u="none" strike="noStrike">
                          <a:effectLst/>
                          <a:latin typeface="Arial" panose="020B0604020202020204" pitchFamily="34" charset="0"/>
                        </a:rPr>
                        <a:t>11</a:t>
                      </a:r>
                    </a:p>
                  </a:txBody>
                  <a:tcPr marL="9525" marR="9525" marT="9525" marB="0" anchor="ctr"/>
                </a:tc>
                <a:tc>
                  <a:txBody>
                    <a:bodyPr/>
                    <a:lstStyle/>
                    <a:p>
                      <a:pPr algn="ctr" fontAlgn="b"/>
                      <a:r>
                        <a:rPr lang="en-GB" sz="1200" b="0" i="0" u="none" strike="noStrike">
                          <a:effectLst/>
                          <a:latin typeface="Arial" panose="020B0604020202020204" pitchFamily="34" charset="0"/>
                        </a:rPr>
                        <a:t>11</a:t>
                      </a:r>
                    </a:p>
                  </a:txBody>
                  <a:tcPr marL="9525" marR="9525" marT="9525" marB="0" anchor="ctr"/>
                </a:tc>
                <a:extLst>
                  <a:ext uri="{0D108BD9-81ED-4DB2-BD59-A6C34878D82A}">
                    <a16:rowId xmlns:a16="http://schemas.microsoft.com/office/drawing/2014/main" val="779652875"/>
                  </a:ext>
                </a:extLst>
              </a:tr>
              <a:tr h="264714">
                <a:tc>
                  <a:txBody>
                    <a:bodyPr/>
                    <a:lstStyle/>
                    <a:p>
                      <a:pPr algn="l" fontAlgn="ctr"/>
                      <a:r>
                        <a:rPr lang="en-GB" sz="1200" b="0" i="0" u="none" strike="noStrike">
                          <a:effectLst/>
                          <a:latin typeface="Arial" panose="020B0604020202020204" pitchFamily="34" charset="0"/>
                        </a:rPr>
                        <a:t>SSES</a:t>
                      </a:r>
                    </a:p>
                  </a:txBody>
                  <a:tcPr marL="9525" marR="9525" marT="9525" marB="0" anchor="ctr"/>
                </a:tc>
                <a:tc>
                  <a:txBody>
                    <a:bodyPr/>
                    <a:lstStyle/>
                    <a:p>
                      <a:pPr algn="ctr" fontAlgn="b"/>
                      <a:r>
                        <a:rPr lang="en-GB" sz="1200" b="0" i="0" u="none" strike="noStrike">
                          <a:effectLst/>
                          <a:latin typeface="Arial" panose="020B0604020202020204" pitchFamily="34" charset="0"/>
                        </a:rPr>
                        <a:t>1</a:t>
                      </a:r>
                    </a:p>
                  </a:txBody>
                  <a:tcPr marL="9525" marR="9525" marT="9525" marB="0" anchor="ctr"/>
                </a:tc>
                <a:tc>
                  <a:txBody>
                    <a:bodyPr/>
                    <a:lstStyle/>
                    <a:p>
                      <a:pPr algn="ctr" fontAlgn="b"/>
                      <a:r>
                        <a:rPr lang="en-GB" sz="1200" b="0" i="0" u="none" strike="noStrike">
                          <a:effectLst/>
                          <a:latin typeface="Arial" panose="020B0604020202020204" pitchFamily="34" charset="0"/>
                        </a:rPr>
                        <a:t>5</a:t>
                      </a:r>
                    </a:p>
                  </a:txBody>
                  <a:tcPr marL="9525" marR="9525" marT="9525" marB="0" anchor="ctr"/>
                </a:tc>
                <a:tc>
                  <a:txBody>
                    <a:bodyPr/>
                    <a:lstStyle/>
                    <a:p>
                      <a:pPr algn="ctr" fontAlgn="b"/>
                      <a:r>
                        <a:rPr lang="en-GB" sz="1200" b="0" i="0" u="none" strike="noStrike">
                          <a:effectLst/>
                          <a:latin typeface="Arial" panose="020B0604020202020204" pitchFamily="34" charset="0"/>
                        </a:rPr>
                        <a:t>2</a:t>
                      </a:r>
                    </a:p>
                  </a:txBody>
                  <a:tcPr marL="9525" marR="9525" marT="9525" marB="0" anchor="ctr"/>
                </a:tc>
                <a:tc>
                  <a:txBody>
                    <a:bodyPr/>
                    <a:lstStyle/>
                    <a:p>
                      <a:pPr algn="ctr" fontAlgn="b"/>
                      <a:r>
                        <a:rPr lang="en-GB" sz="1200" b="0" i="0" u="none" strike="noStrike" dirty="0">
                          <a:effectLst/>
                          <a:latin typeface="Arial" panose="020B0604020202020204" pitchFamily="34" charset="0"/>
                        </a:rPr>
                        <a:t>5</a:t>
                      </a:r>
                    </a:p>
                  </a:txBody>
                  <a:tcPr marL="9525" marR="9525" marT="9525" marB="0" anchor="ctr"/>
                </a:tc>
                <a:extLst>
                  <a:ext uri="{0D108BD9-81ED-4DB2-BD59-A6C34878D82A}">
                    <a16:rowId xmlns:a16="http://schemas.microsoft.com/office/drawing/2014/main" val="124497677"/>
                  </a:ext>
                </a:extLst>
              </a:tr>
            </a:tbl>
          </a:graphicData>
        </a:graphic>
      </p:graphicFrame>
      <p:sp>
        <p:nvSpPr>
          <p:cNvPr id="3" name="Footer Placeholder 2">
            <a:extLst>
              <a:ext uri="{FF2B5EF4-FFF2-40B4-BE49-F238E27FC236}">
                <a16:creationId xmlns:a16="http://schemas.microsoft.com/office/drawing/2014/main" id="{7172C26A-DC36-44C1-9554-E795860E7FCB}"/>
              </a:ext>
            </a:extLst>
          </p:cNvPr>
          <p:cNvSpPr>
            <a:spLocks noGrp="1"/>
          </p:cNvSpPr>
          <p:nvPr>
            <p:ph type="ftr" sz="quarter" idx="11"/>
          </p:nvPr>
        </p:nvSpPr>
        <p:spPr/>
        <p:txBody>
          <a:bodyPr/>
          <a:lstStyle/>
          <a:p>
            <a:r>
              <a:rPr lang="en-GB" dirty="0"/>
              <a:t>Strictly confidential</a:t>
            </a:r>
          </a:p>
        </p:txBody>
      </p:sp>
      <p:sp>
        <p:nvSpPr>
          <p:cNvPr id="4" name="Slide Number Placeholder 3">
            <a:extLst>
              <a:ext uri="{FF2B5EF4-FFF2-40B4-BE49-F238E27FC236}">
                <a16:creationId xmlns:a16="http://schemas.microsoft.com/office/drawing/2014/main" id="{6FBA4BC5-BC59-4457-BD49-087953DC5881}"/>
              </a:ext>
            </a:extLst>
          </p:cNvPr>
          <p:cNvSpPr>
            <a:spLocks noGrp="1"/>
          </p:cNvSpPr>
          <p:nvPr>
            <p:ph type="sldNum" sz="quarter" idx="12"/>
          </p:nvPr>
        </p:nvSpPr>
        <p:spPr/>
        <p:txBody>
          <a:bodyPr/>
          <a:lstStyle/>
          <a:p>
            <a:fld id="{C9D05E43-48E8-4592-8BB6-D73E5BFC2A1E}" type="slidenum">
              <a:rPr lang="en-GB" smtClean="0"/>
              <a:pPr/>
              <a:t>29</a:t>
            </a:fld>
            <a:endParaRPr lang="en-GB" dirty="0"/>
          </a:p>
        </p:txBody>
      </p:sp>
    </p:spTree>
    <p:extLst>
      <p:ext uri="{BB962C8B-B14F-4D97-AF65-F5344CB8AC3E}">
        <p14:creationId xmlns:p14="http://schemas.microsoft.com/office/powerpoint/2010/main" val="33164711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bwMode="auto">
          <a:xfrm>
            <a:off x="0" y="368373"/>
            <a:ext cx="8786813" cy="5868122"/>
          </a:xfrm>
          <a:prstGeom prst="rect">
            <a:avLst/>
          </a:prstGeom>
          <a:solidFill>
            <a:srgbClr val="0166B3"/>
          </a:solidFill>
          <a:ln w="9525" cap="flat" cmpd="sng" algn="ctr">
            <a:noFill/>
            <a:prstDash val="solid"/>
            <a:round/>
            <a:headEnd type="none" w="med" len="med"/>
            <a:tailEnd type="none" w="med" len="med"/>
          </a:ln>
          <a:effectLst/>
        </p:spPr>
        <p:txBody>
          <a:bodyPr vert="horz" wrap="square" lIns="72000" tIns="72000" rIns="72000" bIns="72000" numCol="1" rtlCol="0" anchor="t" anchorCtr="0" compatLnSpc="1">
            <a:prstTxWarp prst="textNoShape">
              <a:avLst/>
            </a:prstTxWarp>
            <a:no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GB" sz="1200" b="0" i="0" u="none" strike="noStrike" cap="none" normalizeH="0" baseline="0" dirty="0">
              <a:ln>
                <a:noFill/>
              </a:ln>
              <a:solidFill>
                <a:schemeClr val="tx1"/>
              </a:solidFill>
              <a:effectLst/>
              <a:latin typeface="Arial" pitchFamily="34" charset="0"/>
            </a:endParaRPr>
          </a:p>
        </p:txBody>
      </p:sp>
      <p:pic>
        <p:nvPicPr>
          <p:cNvPr id="11" name="Picture 10"/>
          <p:cNvPicPr>
            <a:picLocks noChangeAspect="1"/>
          </p:cNvPicPr>
          <p:nvPr/>
        </p:nvPicPr>
        <p:blipFill rotWithShape="1">
          <a:blip r:embed="rId3">
            <a:extLst>
              <a:ext uri="{28A0092B-C50C-407E-A947-70E740481C1C}">
                <a14:useLocalDpi xmlns:a14="http://schemas.microsoft.com/office/drawing/2010/main" val="0"/>
              </a:ext>
            </a:extLst>
          </a:blip>
          <a:srcRect l="20151" r="20432"/>
          <a:stretch/>
        </p:blipFill>
        <p:spPr>
          <a:xfrm>
            <a:off x="-43543" y="510916"/>
            <a:ext cx="8831943" cy="5583035"/>
          </a:xfrm>
          <a:prstGeom prst="rect">
            <a:avLst/>
          </a:prstGeom>
        </p:spPr>
      </p:pic>
      <p:sp>
        <p:nvSpPr>
          <p:cNvPr id="15" name="Rectangle 14"/>
          <p:cNvSpPr/>
          <p:nvPr/>
        </p:nvSpPr>
        <p:spPr bwMode="auto">
          <a:xfrm>
            <a:off x="0" y="368373"/>
            <a:ext cx="8786813" cy="5868122"/>
          </a:xfrm>
          <a:prstGeom prst="rect">
            <a:avLst/>
          </a:prstGeom>
          <a:noFill/>
          <a:ln w="9525" cap="flat" cmpd="sng" algn="ctr">
            <a:noFill/>
            <a:prstDash val="solid"/>
            <a:round/>
            <a:headEnd type="none" w="med" len="med"/>
            <a:tailEnd type="none" w="med" len="med"/>
          </a:ln>
          <a:effectLst/>
        </p:spPr>
        <p:txBody>
          <a:bodyPr vert="horz" wrap="square" lIns="396000" tIns="72000" rIns="72000" bIns="360000" numCol="1" rtlCol="0" anchor="b" anchorCtr="0" compatLnSpc="1">
            <a:prstTxWarp prst="textNoShape">
              <a:avLst/>
            </a:prstTxWarp>
            <a:noAutofit/>
          </a:bodyPr>
          <a:lstStyle/>
          <a:p>
            <a:r>
              <a:rPr lang="en-GB" sz="4400" b="1" dirty="0">
                <a:solidFill>
                  <a:schemeClr val="bg1"/>
                </a:solidFill>
              </a:rPr>
              <a:t>1. Executive summary</a:t>
            </a:r>
          </a:p>
        </p:txBody>
      </p:sp>
      <p:sp>
        <p:nvSpPr>
          <p:cNvPr id="2" name="Footer Placeholder 1">
            <a:extLst>
              <a:ext uri="{FF2B5EF4-FFF2-40B4-BE49-F238E27FC236}">
                <a16:creationId xmlns:a16="http://schemas.microsoft.com/office/drawing/2014/main" id="{11B5F5EA-0899-4A5F-8403-A58C3C773573}"/>
              </a:ext>
            </a:extLst>
          </p:cNvPr>
          <p:cNvSpPr>
            <a:spLocks noGrp="1"/>
          </p:cNvSpPr>
          <p:nvPr>
            <p:ph type="ftr" sz="quarter" idx="11"/>
          </p:nvPr>
        </p:nvSpPr>
        <p:spPr/>
        <p:txBody>
          <a:bodyPr/>
          <a:lstStyle/>
          <a:p>
            <a:r>
              <a:rPr lang="en-GB" dirty="0"/>
              <a:t>Strictly confidential</a:t>
            </a:r>
          </a:p>
        </p:txBody>
      </p:sp>
      <p:sp>
        <p:nvSpPr>
          <p:cNvPr id="3" name="Slide Number Placeholder 2">
            <a:extLst>
              <a:ext uri="{FF2B5EF4-FFF2-40B4-BE49-F238E27FC236}">
                <a16:creationId xmlns:a16="http://schemas.microsoft.com/office/drawing/2014/main" id="{57D27489-1C25-47B3-94B2-006800D2FB8F}"/>
              </a:ext>
            </a:extLst>
          </p:cNvPr>
          <p:cNvSpPr>
            <a:spLocks noGrp="1"/>
          </p:cNvSpPr>
          <p:nvPr>
            <p:ph type="sldNum" sz="quarter" idx="12"/>
          </p:nvPr>
        </p:nvSpPr>
        <p:spPr/>
        <p:txBody>
          <a:bodyPr/>
          <a:lstStyle/>
          <a:p>
            <a:fld id="{CCD50359-0D07-45DD-80E0-148886BE67CF}" type="slidenum">
              <a:rPr lang="en-GB" smtClean="0"/>
              <a:pPr/>
              <a:t>3</a:t>
            </a:fld>
            <a:endParaRPr lang="en-GB" dirty="0"/>
          </a:p>
        </p:txBody>
      </p:sp>
    </p:spTree>
    <p:extLst>
      <p:ext uri="{BB962C8B-B14F-4D97-AF65-F5344CB8AC3E}">
        <p14:creationId xmlns:p14="http://schemas.microsoft.com/office/powerpoint/2010/main" val="14430968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EE48FA-71B0-454D-9CAF-2F58658002DB}"/>
              </a:ext>
            </a:extLst>
          </p:cNvPr>
          <p:cNvSpPr>
            <a:spLocks noGrp="1"/>
          </p:cNvSpPr>
          <p:nvPr>
            <p:ph type="title"/>
          </p:nvPr>
        </p:nvSpPr>
        <p:spPr/>
        <p:txBody>
          <a:bodyPr/>
          <a:lstStyle/>
          <a:p>
            <a:r>
              <a:rPr lang="en-GB" dirty="0"/>
              <a:t>Executive summary</a:t>
            </a:r>
            <a:br>
              <a:rPr lang="en-GB" dirty="0"/>
            </a:br>
            <a:r>
              <a:rPr lang="en-GB" b="0" dirty="0"/>
              <a:t>Scope of work</a:t>
            </a:r>
            <a:endParaRPr lang="en-GB" dirty="0"/>
          </a:p>
        </p:txBody>
      </p:sp>
      <p:sp>
        <p:nvSpPr>
          <p:cNvPr id="3" name="Content Placeholder 2">
            <a:extLst>
              <a:ext uri="{FF2B5EF4-FFF2-40B4-BE49-F238E27FC236}">
                <a16:creationId xmlns:a16="http://schemas.microsoft.com/office/drawing/2014/main" id="{C22C5ECC-401B-4F97-A158-EA41F3AEDFA3}"/>
              </a:ext>
            </a:extLst>
          </p:cNvPr>
          <p:cNvSpPr>
            <a:spLocks noGrp="1"/>
          </p:cNvSpPr>
          <p:nvPr>
            <p:ph idx="1"/>
          </p:nvPr>
        </p:nvSpPr>
        <p:spPr>
          <a:xfrm>
            <a:off x="358775" y="1808163"/>
            <a:ext cx="8245475" cy="4033837"/>
          </a:xfrm>
        </p:spPr>
        <p:txBody>
          <a:bodyPr/>
          <a:lstStyle/>
          <a:p>
            <a:pPr>
              <a:spcAft>
                <a:spcPts val="600"/>
              </a:spcAft>
            </a:pPr>
            <a:r>
              <a:rPr lang="en-GB" sz="1600" dirty="0"/>
              <a:t>in 2020, Electricity North West Limited (ENWL) commissioned Oxera to update the cost assessment models that Ofgem used to set allowances for RIIO-ED1 (ED1) with the latest outturn data at the time (up to 2018/19)</a:t>
            </a:r>
          </a:p>
          <a:p>
            <a:pPr lvl="1">
              <a:spcAft>
                <a:spcPts val="600"/>
              </a:spcAft>
            </a:pPr>
            <a:r>
              <a:rPr lang="en-GB" sz="1600" dirty="0"/>
              <a:t>this output was published alongside ENWL’s draft business plan for RIIO-ED2 (ED2)</a:t>
            </a:r>
          </a:p>
          <a:p>
            <a:pPr>
              <a:spcAft>
                <a:spcPts val="600"/>
              </a:spcAft>
            </a:pPr>
            <a:r>
              <a:rPr lang="en-GB" sz="1600" dirty="0"/>
              <a:t>ENWL has subsequently commissioned Oxera to update this analysis with additional outturn data up to 2020/21</a:t>
            </a:r>
          </a:p>
          <a:p>
            <a:pPr lvl="1">
              <a:spcAft>
                <a:spcPts val="600"/>
              </a:spcAft>
            </a:pPr>
            <a:r>
              <a:rPr lang="en-GB" sz="1600" dirty="0"/>
              <a:t>in contrast to the previous study, we have access to cost and output data for all companies (based on information shared by ENWL under legal privilege)</a:t>
            </a:r>
          </a:p>
          <a:p>
            <a:pPr>
              <a:spcAft>
                <a:spcPts val="600"/>
              </a:spcAft>
            </a:pPr>
            <a:r>
              <a:rPr lang="en-GB" sz="1600" dirty="0"/>
              <a:t>the scope is refined to focus on the top-down and bottom-up TOTEX regression models, and sensitivities regarding the analysis period and application of regional adjustments</a:t>
            </a:r>
          </a:p>
          <a:p>
            <a:pPr>
              <a:spcAft>
                <a:spcPts val="600"/>
              </a:spcAft>
            </a:pPr>
            <a:r>
              <a:rPr lang="en-GB" sz="1600" dirty="0"/>
              <a:t>as in our 2020 study, we do not have access to the analysis files for the ED1 Final Determination (FD), so we focus on the equivalent analysis from the ED1 Draft Determination (DD)</a:t>
            </a:r>
          </a:p>
          <a:p>
            <a:pPr lvl="1">
              <a:spcAft>
                <a:spcPts val="600"/>
              </a:spcAft>
            </a:pPr>
            <a:r>
              <a:rPr lang="en-GB" sz="1600" dirty="0"/>
              <a:t>we compare our updated analysis to that at the Draft Determination</a:t>
            </a:r>
          </a:p>
          <a:p>
            <a:pPr>
              <a:spcAft>
                <a:spcPts val="600"/>
              </a:spcAft>
            </a:pPr>
            <a:endParaRPr lang="en-GB" sz="1600" dirty="0"/>
          </a:p>
        </p:txBody>
      </p:sp>
      <p:sp>
        <p:nvSpPr>
          <p:cNvPr id="4" name="Footer Placeholder 3">
            <a:extLst>
              <a:ext uri="{FF2B5EF4-FFF2-40B4-BE49-F238E27FC236}">
                <a16:creationId xmlns:a16="http://schemas.microsoft.com/office/drawing/2014/main" id="{6B99145F-49F9-4715-847D-A03683D2D984}"/>
              </a:ext>
            </a:extLst>
          </p:cNvPr>
          <p:cNvSpPr>
            <a:spLocks noGrp="1"/>
          </p:cNvSpPr>
          <p:nvPr>
            <p:ph type="ftr" sz="quarter" idx="11"/>
          </p:nvPr>
        </p:nvSpPr>
        <p:spPr/>
        <p:txBody>
          <a:bodyPr/>
          <a:lstStyle/>
          <a:p>
            <a:r>
              <a:rPr lang="en-GB" dirty="0"/>
              <a:t>Strictly confidential</a:t>
            </a:r>
          </a:p>
        </p:txBody>
      </p:sp>
      <p:sp>
        <p:nvSpPr>
          <p:cNvPr id="5" name="Slide Number Placeholder 4">
            <a:extLst>
              <a:ext uri="{FF2B5EF4-FFF2-40B4-BE49-F238E27FC236}">
                <a16:creationId xmlns:a16="http://schemas.microsoft.com/office/drawing/2014/main" id="{F37FC35B-1865-425F-AE5F-2DF601B4D2DD}"/>
              </a:ext>
            </a:extLst>
          </p:cNvPr>
          <p:cNvSpPr>
            <a:spLocks noGrp="1"/>
          </p:cNvSpPr>
          <p:nvPr>
            <p:ph type="sldNum" sz="quarter" idx="12"/>
          </p:nvPr>
        </p:nvSpPr>
        <p:spPr/>
        <p:txBody>
          <a:bodyPr/>
          <a:lstStyle/>
          <a:p>
            <a:fld id="{C9D05E43-48E8-4592-8BB6-D73E5BFC2A1E}" type="slidenum">
              <a:rPr lang="en-GB" smtClean="0"/>
              <a:pPr/>
              <a:t>4</a:t>
            </a:fld>
            <a:endParaRPr lang="en-GB" dirty="0"/>
          </a:p>
        </p:txBody>
      </p:sp>
    </p:spTree>
    <p:extLst>
      <p:ext uri="{BB962C8B-B14F-4D97-AF65-F5344CB8AC3E}">
        <p14:creationId xmlns:p14="http://schemas.microsoft.com/office/powerpoint/2010/main" val="33997600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A9F1FB-558D-47D9-B75E-90A25DD98511}"/>
              </a:ext>
            </a:extLst>
          </p:cNvPr>
          <p:cNvSpPr>
            <a:spLocks noGrp="1"/>
          </p:cNvSpPr>
          <p:nvPr>
            <p:ph type="title"/>
          </p:nvPr>
        </p:nvSpPr>
        <p:spPr/>
        <p:txBody>
          <a:bodyPr/>
          <a:lstStyle/>
          <a:p>
            <a:r>
              <a:rPr lang="en-GB" dirty="0"/>
              <a:t>Executive summary</a:t>
            </a:r>
            <a:br>
              <a:rPr lang="en-GB" dirty="0"/>
            </a:br>
            <a:r>
              <a:rPr lang="en-GB" b="0" dirty="0"/>
              <a:t>Main conclusions</a:t>
            </a:r>
            <a:endParaRPr lang="en-GB" dirty="0"/>
          </a:p>
        </p:txBody>
      </p:sp>
      <p:sp>
        <p:nvSpPr>
          <p:cNvPr id="4" name="Footer Placeholder 3">
            <a:extLst>
              <a:ext uri="{FF2B5EF4-FFF2-40B4-BE49-F238E27FC236}">
                <a16:creationId xmlns:a16="http://schemas.microsoft.com/office/drawing/2014/main" id="{86EDD723-1DC7-4813-B1F3-3A080B532B85}"/>
              </a:ext>
            </a:extLst>
          </p:cNvPr>
          <p:cNvSpPr>
            <a:spLocks noGrp="1"/>
          </p:cNvSpPr>
          <p:nvPr>
            <p:ph type="ftr" sz="quarter" idx="11"/>
          </p:nvPr>
        </p:nvSpPr>
        <p:spPr/>
        <p:txBody>
          <a:bodyPr/>
          <a:lstStyle/>
          <a:p>
            <a:r>
              <a:rPr lang="en-GB" dirty="0"/>
              <a:t>Strictly confidential</a:t>
            </a:r>
          </a:p>
        </p:txBody>
      </p:sp>
      <p:sp>
        <p:nvSpPr>
          <p:cNvPr id="5" name="Slide Number Placeholder 4">
            <a:extLst>
              <a:ext uri="{FF2B5EF4-FFF2-40B4-BE49-F238E27FC236}">
                <a16:creationId xmlns:a16="http://schemas.microsoft.com/office/drawing/2014/main" id="{A57A01CE-CD19-4925-B0E7-EDF6A2D8106C}"/>
              </a:ext>
            </a:extLst>
          </p:cNvPr>
          <p:cNvSpPr>
            <a:spLocks noGrp="1"/>
          </p:cNvSpPr>
          <p:nvPr>
            <p:ph type="sldNum" sz="quarter" idx="12"/>
          </p:nvPr>
        </p:nvSpPr>
        <p:spPr/>
        <p:txBody>
          <a:bodyPr/>
          <a:lstStyle/>
          <a:p>
            <a:fld id="{C9D05E43-48E8-4592-8BB6-D73E5BFC2A1E}" type="slidenum">
              <a:rPr lang="en-GB" smtClean="0"/>
              <a:pPr/>
              <a:t>5</a:t>
            </a:fld>
            <a:endParaRPr lang="en-GB" dirty="0"/>
          </a:p>
        </p:txBody>
      </p:sp>
      <p:grpSp>
        <p:nvGrpSpPr>
          <p:cNvPr id="3" name="Group 2">
            <a:extLst>
              <a:ext uri="{FF2B5EF4-FFF2-40B4-BE49-F238E27FC236}">
                <a16:creationId xmlns:a16="http://schemas.microsoft.com/office/drawing/2014/main" id="{14EA8752-9BD7-438F-BEC8-51689AFAD112}"/>
              </a:ext>
            </a:extLst>
          </p:cNvPr>
          <p:cNvGrpSpPr/>
          <p:nvPr/>
        </p:nvGrpSpPr>
        <p:grpSpPr>
          <a:xfrm>
            <a:off x="173727" y="1790700"/>
            <a:ext cx="8430523" cy="3624695"/>
            <a:chOff x="514423" y="1721198"/>
            <a:chExt cx="7635603" cy="3282920"/>
          </a:xfrm>
        </p:grpSpPr>
        <p:sp>
          <p:nvSpPr>
            <p:cNvPr id="12" name="Freeform: Shape 11">
              <a:extLst>
                <a:ext uri="{FF2B5EF4-FFF2-40B4-BE49-F238E27FC236}">
                  <a16:creationId xmlns:a16="http://schemas.microsoft.com/office/drawing/2014/main" id="{00E90E09-D5DC-4ABC-B045-54DED9B30317}"/>
                </a:ext>
              </a:extLst>
            </p:cNvPr>
            <p:cNvSpPr/>
            <p:nvPr/>
          </p:nvSpPr>
          <p:spPr>
            <a:xfrm>
              <a:off x="724246" y="4290030"/>
              <a:ext cx="7424465" cy="714088"/>
            </a:xfrm>
            <a:custGeom>
              <a:avLst/>
              <a:gdLst>
                <a:gd name="connsiteX0" fmla="*/ 0 w 4053840"/>
                <a:gd name="connsiteY0" fmla="*/ 0 h 1128772"/>
                <a:gd name="connsiteX1" fmla="*/ 3489454 w 4053840"/>
                <a:gd name="connsiteY1" fmla="*/ 0 h 1128772"/>
                <a:gd name="connsiteX2" fmla="*/ 4053840 w 4053840"/>
                <a:gd name="connsiteY2" fmla="*/ 564386 h 1128772"/>
                <a:gd name="connsiteX3" fmla="*/ 3489454 w 4053840"/>
                <a:gd name="connsiteY3" fmla="*/ 1128772 h 1128772"/>
                <a:gd name="connsiteX4" fmla="*/ 0 w 4053840"/>
                <a:gd name="connsiteY4" fmla="*/ 1128772 h 1128772"/>
                <a:gd name="connsiteX5" fmla="*/ 0 w 4053840"/>
                <a:gd name="connsiteY5" fmla="*/ 0 h 11287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53840" h="1128772">
                  <a:moveTo>
                    <a:pt x="4053840" y="1128771"/>
                  </a:moveTo>
                  <a:lnTo>
                    <a:pt x="564386" y="1128771"/>
                  </a:lnTo>
                  <a:lnTo>
                    <a:pt x="0" y="564386"/>
                  </a:lnTo>
                  <a:lnTo>
                    <a:pt x="564386" y="1"/>
                  </a:lnTo>
                  <a:lnTo>
                    <a:pt x="4053840" y="1"/>
                  </a:lnTo>
                  <a:lnTo>
                    <a:pt x="4053840" y="1128771"/>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779950" tIns="205741" rIns="384048" bIns="205741" numCol="1" spcCol="1270" anchor="ctr" anchorCtr="0">
              <a:noAutofit/>
            </a:bodyPr>
            <a:lstStyle/>
            <a:p>
              <a:pPr algn="ctr" defTabSz="2400300">
                <a:lnSpc>
                  <a:spcPct val="90000"/>
                </a:lnSpc>
                <a:spcBef>
                  <a:spcPct val="0"/>
                </a:spcBef>
                <a:spcAft>
                  <a:spcPct val="35000"/>
                </a:spcAft>
              </a:pPr>
              <a:r>
                <a:rPr lang="en-GB" sz="1400" dirty="0">
                  <a:solidFill>
                    <a:schemeClr val="bg1"/>
                  </a:solidFill>
                </a:rPr>
                <a:t>The quality of the cost models (e.g. in terms of a model’s explanatory power and statistical significance) generally deteriorates with the data updates</a:t>
              </a:r>
            </a:p>
          </p:txBody>
        </p:sp>
        <p:sp>
          <p:nvSpPr>
            <p:cNvPr id="13" name="Oval 12">
              <a:extLst>
                <a:ext uri="{FF2B5EF4-FFF2-40B4-BE49-F238E27FC236}">
                  <a16:creationId xmlns:a16="http://schemas.microsoft.com/office/drawing/2014/main" id="{64FA6122-B7BA-4279-B7A2-D4B8C682A143}"/>
                </a:ext>
              </a:extLst>
            </p:cNvPr>
            <p:cNvSpPr/>
            <p:nvPr/>
          </p:nvSpPr>
          <p:spPr>
            <a:xfrm>
              <a:off x="514423" y="4290030"/>
              <a:ext cx="714087" cy="714088"/>
            </a:xfrm>
            <a:prstGeom prst="ellipse">
              <a:avLst/>
            </a:prstGeom>
            <a:solidFill>
              <a:srgbClr val="737373"/>
            </a:solidFill>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a:schemeClr val="lt1">
                <a:hueOff val="0"/>
                <a:satOff val="0"/>
                <a:lumOff val="0"/>
                <a:alphaOff val="0"/>
              </a:schemeClr>
            </a:fontRef>
          </p:style>
          <p:txBody>
            <a:bodyPr anchor="ctr"/>
            <a:lstStyle/>
            <a:p>
              <a:pPr algn="ctr"/>
              <a:r>
                <a:rPr lang="en-GB" sz="2000" b="1" dirty="0"/>
                <a:t>4</a:t>
              </a:r>
            </a:p>
          </p:txBody>
        </p:sp>
        <p:sp>
          <p:nvSpPr>
            <p:cNvPr id="15" name="Freeform: Shape 14">
              <a:extLst>
                <a:ext uri="{FF2B5EF4-FFF2-40B4-BE49-F238E27FC236}">
                  <a16:creationId xmlns:a16="http://schemas.microsoft.com/office/drawing/2014/main" id="{40AE680E-572E-4B80-A972-6CFF40FDB83A}"/>
                </a:ext>
              </a:extLst>
            </p:cNvPr>
            <p:cNvSpPr/>
            <p:nvPr/>
          </p:nvSpPr>
          <p:spPr>
            <a:xfrm>
              <a:off x="725561" y="3434408"/>
              <a:ext cx="7424465" cy="714088"/>
            </a:xfrm>
            <a:custGeom>
              <a:avLst/>
              <a:gdLst>
                <a:gd name="connsiteX0" fmla="*/ 0 w 4053840"/>
                <a:gd name="connsiteY0" fmla="*/ 0 h 1128772"/>
                <a:gd name="connsiteX1" fmla="*/ 3489454 w 4053840"/>
                <a:gd name="connsiteY1" fmla="*/ 0 h 1128772"/>
                <a:gd name="connsiteX2" fmla="*/ 4053840 w 4053840"/>
                <a:gd name="connsiteY2" fmla="*/ 564386 h 1128772"/>
                <a:gd name="connsiteX3" fmla="*/ 3489454 w 4053840"/>
                <a:gd name="connsiteY3" fmla="*/ 1128772 h 1128772"/>
                <a:gd name="connsiteX4" fmla="*/ 0 w 4053840"/>
                <a:gd name="connsiteY4" fmla="*/ 1128772 h 1128772"/>
                <a:gd name="connsiteX5" fmla="*/ 0 w 4053840"/>
                <a:gd name="connsiteY5" fmla="*/ 0 h 11287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53840" h="1128772">
                  <a:moveTo>
                    <a:pt x="4053840" y="1128771"/>
                  </a:moveTo>
                  <a:lnTo>
                    <a:pt x="564386" y="1128771"/>
                  </a:lnTo>
                  <a:lnTo>
                    <a:pt x="0" y="564386"/>
                  </a:lnTo>
                  <a:lnTo>
                    <a:pt x="564386" y="1"/>
                  </a:lnTo>
                  <a:lnTo>
                    <a:pt x="4053840" y="1"/>
                  </a:lnTo>
                  <a:lnTo>
                    <a:pt x="4053840" y="1128771"/>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779950" tIns="205741" rIns="384048" bIns="205741" numCol="1" spcCol="1270" anchor="ctr" anchorCtr="0">
              <a:noAutofit/>
            </a:bodyPr>
            <a:lstStyle/>
            <a:p>
              <a:pPr algn="ctr" defTabSz="2400300">
                <a:lnSpc>
                  <a:spcPct val="90000"/>
                </a:lnSpc>
                <a:spcBef>
                  <a:spcPct val="0"/>
                </a:spcBef>
                <a:spcAft>
                  <a:spcPct val="35000"/>
                </a:spcAft>
              </a:pPr>
              <a:r>
                <a:rPr lang="en-GB" sz="1400" dirty="0">
                  <a:solidFill>
                    <a:schemeClr val="bg1"/>
                  </a:solidFill>
                </a:rPr>
                <a:t>ENWL continues to perform better in models where regional adjustments are not applied to the data</a:t>
              </a:r>
            </a:p>
          </p:txBody>
        </p:sp>
        <p:sp>
          <p:nvSpPr>
            <p:cNvPr id="16" name="Oval 15">
              <a:extLst>
                <a:ext uri="{FF2B5EF4-FFF2-40B4-BE49-F238E27FC236}">
                  <a16:creationId xmlns:a16="http://schemas.microsoft.com/office/drawing/2014/main" id="{048853B8-E8D6-439A-A1DB-107FB440D44A}"/>
                </a:ext>
              </a:extLst>
            </p:cNvPr>
            <p:cNvSpPr/>
            <p:nvPr/>
          </p:nvSpPr>
          <p:spPr>
            <a:xfrm>
              <a:off x="515738" y="3434408"/>
              <a:ext cx="714087" cy="714088"/>
            </a:xfrm>
            <a:prstGeom prst="ellipse">
              <a:avLst/>
            </a:prstGeom>
            <a:solidFill>
              <a:srgbClr val="737373"/>
            </a:solidFill>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a:schemeClr val="lt1">
                <a:hueOff val="0"/>
                <a:satOff val="0"/>
                <a:lumOff val="0"/>
                <a:alphaOff val="0"/>
              </a:schemeClr>
            </a:fontRef>
          </p:style>
          <p:txBody>
            <a:bodyPr anchor="ctr"/>
            <a:lstStyle/>
            <a:p>
              <a:pPr algn="ctr"/>
              <a:r>
                <a:rPr lang="en-GB" sz="2000" b="1" dirty="0"/>
                <a:t>3</a:t>
              </a:r>
            </a:p>
          </p:txBody>
        </p:sp>
        <p:sp>
          <p:nvSpPr>
            <p:cNvPr id="22" name="Freeform: Shape 21">
              <a:extLst>
                <a:ext uri="{FF2B5EF4-FFF2-40B4-BE49-F238E27FC236}">
                  <a16:creationId xmlns:a16="http://schemas.microsoft.com/office/drawing/2014/main" id="{93A30EDC-3712-42DA-A406-C7D9DC06383B}"/>
                </a:ext>
              </a:extLst>
            </p:cNvPr>
            <p:cNvSpPr/>
            <p:nvPr/>
          </p:nvSpPr>
          <p:spPr>
            <a:xfrm>
              <a:off x="724246" y="1721198"/>
              <a:ext cx="7424465" cy="714088"/>
            </a:xfrm>
            <a:custGeom>
              <a:avLst/>
              <a:gdLst>
                <a:gd name="connsiteX0" fmla="*/ 0 w 4053840"/>
                <a:gd name="connsiteY0" fmla="*/ 0 h 1128772"/>
                <a:gd name="connsiteX1" fmla="*/ 3489454 w 4053840"/>
                <a:gd name="connsiteY1" fmla="*/ 0 h 1128772"/>
                <a:gd name="connsiteX2" fmla="*/ 4053840 w 4053840"/>
                <a:gd name="connsiteY2" fmla="*/ 564386 h 1128772"/>
                <a:gd name="connsiteX3" fmla="*/ 3489454 w 4053840"/>
                <a:gd name="connsiteY3" fmla="*/ 1128772 h 1128772"/>
                <a:gd name="connsiteX4" fmla="*/ 0 w 4053840"/>
                <a:gd name="connsiteY4" fmla="*/ 1128772 h 1128772"/>
                <a:gd name="connsiteX5" fmla="*/ 0 w 4053840"/>
                <a:gd name="connsiteY5" fmla="*/ 0 h 11287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53840" h="1128772">
                  <a:moveTo>
                    <a:pt x="4053840" y="1128771"/>
                  </a:moveTo>
                  <a:lnTo>
                    <a:pt x="564386" y="1128771"/>
                  </a:lnTo>
                  <a:lnTo>
                    <a:pt x="0" y="564386"/>
                  </a:lnTo>
                  <a:lnTo>
                    <a:pt x="564386" y="1"/>
                  </a:lnTo>
                  <a:lnTo>
                    <a:pt x="4053840" y="1"/>
                  </a:lnTo>
                  <a:lnTo>
                    <a:pt x="4053840" y="1128771"/>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779950" tIns="205741" rIns="384048" bIns="205741" numCol="1" spcCol="1270" anchor="ctr" anchorCtr="0">
              <a:noAutofit/>
            </a:bodyPr>
            <a:lstStyle/>
            <a:p>
              <a:pPr algn="ctr" defTabSz="2400300">
                <a:lnSpc>
                  <a:spcPct val="90000"/>
                </a:lnSpc>
                <a:spcBef>
                  <a:spcPct val="0"/>
                </a:spcBef>
                <a:spcAft>
                  <a:spcPct val="35000"/>
                </a:spcAft>
              </a:pPr>
              <a:r>
                <a:rPr lang="en-GB" sz="1400" dirty="0">
                  <a:solidFill>
                    <a:schemeClr val="bg1"/>
                  </a:solidFill>
                </a:rPr>
                <a:t>ENWL typically maintains its efficient position (relative to the upper-quartile benchmark) when ED1 models are updated with the latest data</a:t>
              </a:r>
            </a:p>
          </p:txBody>
        </p:sp>
        <p:sp>
          <p:nvSpPr>
            <p:cNvPr id="23" name="Oval 22">
              <a:extLst>
                <a:ext uri="{FF2B5EF4-FFF2-40B4-BE49-F238E27FC236}">
                  <a16:creationId xmlns:a16="http://schemas.microsoft.com/office/drawing/2014/main" id="{8DB1BBD2-10AD-4421-B741-01A446874248}"/>
                </a:ext>
              </a:extLst>
            </p:cNvPr>
            <p:cNvSpPr/>
            <p:nvPr/>
          </p:nvSpPr>
          <p:spPr>
            <a:xfrm>
              <a:off x="514423" y="1721198"/>
              <a:ext cx="714087" cy="714088"/>
            </a:xfrm>
            <a:prstGeom prst="ellipse">
              <a:avLst/>
            </a:prstGeom>
            <a:solidFill>
              <a:srgbClr val="737373"/>
            </a:solidFill>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a:schemeClr val="lt1">
                <a:hueOff val="0"/>
                <a:satOff val="0"/>
                <a:lumOff val="0"/>
                <a:alphaOff val="0"/>
              </a:schemeClr>
            </a:fontRef>
          </p:style>
          <p:txBody>
            <a:bodyPr anchor="ctr"/>
            <a:lstStyle/>
            <a:p>
              <a:pPr algn="ctr"/>
              <a:r>
                <a:rPr lang="en-GB" sz="2000" b="1" dirty="0"/>
                <a:t>1</a:t>
              </a:r>
            </a:p>
          </p:txBody>
        </p:sp>
        <p:sp>
          <p:nvSpPr>
            <p:cNvPr id="20" name="Freeform: Shape 19">
              <a:extLst>
                <a:ext uri="{FF2B5EF4-FFF2-40B4-BE49-F238E27FC236}">
                  <a16:creationId xmlns:a16="http://schemas.microsoft.com/office/drawing/2014/main" id="{27C2D5E5-FD97-4F47-B02C-7E7279398139}"/>
                </a:ext>
              </a:extLst>
            </p:cNvPr>
            <p:cNvSpPr/>
            <p:nvPr/>
          </p:nvSpPr>
          <p:spPr>
            <a:xfrm>
              <a:off x="724246" y="2576820"/>
              <a:ext cx="7424465" cy="714088"/>
            </a:xfrm>
            <a:custGeom>
              <a:avLst/>
              <a:gdLst>
                <a:gd name="connsiteX0" fmla="*/ 0 w 4053840"/>
                <a:gd name="connsiteY0" fmla="*/ 0 h 1128772"/>
                <a:gd name="connsiteX1" fmla="*/ 3489454 w 4053840"/>
                <a:gd name="connsiteY1" fmla="*/ 0 h 1128772"/>
                <a:gd name="connsiteX2" fmla="*/ 4053840 w 4053840"/>
                <a:gd name="connsiteY2" fmla="*/ 564386 h 1128772"/>
                <a:gd name="connsiteX3" fmla="*/ 3489454 w 4053840"/>
                <a:gd name="connsiteY3" fmla="*/ 1128772 h 1128772"/>
                <a:gd name="connsiteX4" fmla="*/ 0 w 4053840"/>
                <a:gd name="connsiteY4" fmla="*/ 1128772 h 1128772"/>
                <a:gd name="connsiteX5" fmla="*/ 0 w 4053840"/>
                <a:gd name="connsiteY5" fmla="*/ 0 h 11287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53840" h="1128772">
                  <a:moveTo>
                    <a:pt x="4053840" y="1128771"/>
                  </a:moveTo>
                  <a:lnTo>
                    <a:pt x="564386" y="1128771"/>
                  </a:lnTo>
                  <a:lnTo>
                    <a:pt x="0" y="564386"/>
                  </a:lnTo>
                  <a:lnTo>
                    <a:pt x="564386" y="1"/>
                  </a:lnTo>
                  <a:lnTo>
                    <a:pt x="4053840" y="1"/>
                  </a:lnTo>
                  <a:lnTo>
                    <a:pt x="4053840" y="1128771"/>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779950" tIns="205741" rIns="384048" bIns="205741" numCol="1" spcCol="1270" anchor="ctr" anchorCtr="0">
              <a:noAutofit/>
            </a:bodyPr>
            <a:lstStyle/>
            <a:p>
              <a:pPr algn="ctr" defTabSz="2400300">
                <a:lnSpc>
                  <a:spcPct val="90000"/>
                </a:lnSpc>
                <a:spcBef>
                  <a:spcPct val="0"/>
                </a:spcBef>
                <a:spcAft>
                  <a:spcPct val="35000"/>
                </a:spcAft>
              </a:pPr>
              <a:r>
                <a:rPr lang="en-GB" sz="1400" dirty="0">
                  <a:solidFill>
                    <a:schemeClr val="bg1"/>
                  </a:solidFill>
                </a:rPr>
                <a:t>In the models where ENWL is ranked outside of the upper quartile, it has a small efficiency gap (c. 0–2%)  </a:t>
              </a:r>
            </a:p>
          </p:txBody>
        </p:sp>
        <p:sp>
          <p:nvSpPr>
            <p:cNvPr id="21" name="Oval 20">
              <a:extLst>
                <a:ext uri="{FF2B5EF4-FFF2-40B4-BE49-F238E27FC236}">
                  <a16:creationId xmlns:a16="http://schemas.microsoft.com/office/drawing/2014/main" id="{3E3D7FCE-B681-48BB-974F-9206660D7548}"/>
                </a:ext>
              </a:extLst>
            </p:cNvPr>
            <p:cNvSpPr/>
            <p:nvPr/>
          </p:nvSpPr>
          <p:spPr>
            <a:xfrm>
              <a:off x="514423" y="2576820"/>
              <a:ext cx="714087" cy="714088"/>
            </a:xfrm>
            <a:prstGeom prst="ellipse">
              <a:avLst/>
            </a:prstGeom>
            <a:solidFill>
              <a:srgbClr val="737373"/>
            </a:solidFill>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a:schemeClr val="lt1">
                <a:hueOff val="0"/>
                <a:satOff val="0"/>
                <a:lumOff val="0"/>
                <a:alphaOff val="0"/>
              </a:schemeClr>
            </a:fontRef>
          </p:style>
          <p:txBody>
            <a:bodyPr anchor="ctr"/>
            <a:lstStyle/>
            <a:p>
              <a:pPr algn="ctr"/>
              <a:r>
                <a:rPr lang="en-GB" sz="2000" b="1" dirty="0"/>
                <a:t>2</a:t>
              </a:r>
            </a:p>
          </p:txBody>
        </p:sp>
      </p:grpSp>
    </p:spTree>
    <p:extLst>
      <p:ext uri="{BB962C8B-B14F-4D97-AF65-F5344CB8AC3E}">
        <p14:creationId xmlns:p14="http://schemas.microsoft.com/office/powerpoint/2010/main" val="19660624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bwMode="auto">
          <a:xfrm>
            <a:off x="0" y="368373"/>
            <a:ext cx="8786813" cy="5868122"/>
          </a:xfrm>
          <a:prstGeom prst="rect">
            <a:avLst/>
          </a:prstGeom>
          <a:solidFill>
            <a:srgbClr val="0166B3"/>
          </a:solidFill>
          <a:ln w="9525" cap="flat" cmpd="sng" algn="ctr">
            <a:noFill/>
            <a:prstDash val="solid"/>
            <a:round/>
            <a:headEnd type="none" w="med" len="med"/>
            <a:tailEnd type="none" w="med" len="med"/>
          </a:ln>
          <a:effectLst/>
        </p:spPr>
        <p:txBody>
          <a:bodyPr vert="horz" wrap="square" lIns="72000" tIns="72000" rIns="72000" bIns="72000" numCol="1" rtlCol="0" anchor="t" anchorCtr="0" compatLnSpc="1">
            <a:prstTxWarp prst="textNoShape">
              <a:avLst/>
            </a:prstTxWarp>
            <a:no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GB" sz="1200" b="0" i="0" u="none" strike="noStrike" cap="none" normalizeH="0" baseline="0" dirty="0">
              <a:ln>
                <a:noFill/>
              </a:ln>
              <a:solidFill>
                <a:schemeClr val="tx1"/>
              </a:solidFill>
              <a:effectLst/>
              <a:latin typeface="Arial" pitchFamily="34" charset="0"/>
            </a:endParaRPr>
          </a:p>
        </p:txBody>
      </p:sp>
      <p:pic>
        <p:nvPicPr>
          <p:cNvPr id="11" name="Picture 10"/>
          <p:cNvPicPr>
            <a:picLocks noChangeAspect="1"/>
          </p:cNvPicPr>
          <p:nvPr/>
        </p:nvPicPr>
        <p:blipFill rotWithShape="1">
          <a:blip r:embed="rId3">
            <a:extLst>
              <a:ext uri="{28A0092B-C50C-407E-A947-70E740481C1C}">
                <a14:useLocalDpi xmlns:a14="http://schemas.microsoft.com/office/drawing/2010/main" val="0"/>
              </a:ext>
            </a:extLst>
          </a:blip>
          <a:srcRect l="20151" r="20432"/>
          <a:stretch/>
        </p:blipFill>
        <p:spPr>
          <a:xfrm>
            <a:off x="-43543" y="510916"/>
            <a:ext cx="8831943" cy="5583035"/>
          </a:xfrm>
          <a:prstGeom prst="rect">
            <a:avLst/>
          </a:prstGeom>
        </p:spPr>
      </p:pic>
      <p:sp>
        <p:nvSpPr>
          <p:cNvPr id="15" name="Rectangle 14"/>
          <p:cNvSpPr/>
          <p:nvPr/>
        </p:nvSpPr>
        <p:spPr bwMode="auto">
          <a:xfrm>
            <a:off x="0" y="368373"/>
            <a:ext cx="8786813" cy="5868122"/>
          </a:xfrm>
          <a:prstGeom prst="rect">
            <a:avLst/>
          </a:prstGeom>
          <a:noFill/>
          <a:ln w="9525" cap="flat" cmpd="sng" algn="ctr">
            <a:noFill/>
            <a:prstDash val="solid"/>
            <a:round/>
            <a:headEnd type="none" w="med" len="med"/>
            <a:tailEnd type="none" w="med" len="med"/>
          </a:ln>
          <a:effectLst/>
        </p:spPr>
        <p:txBody>
          <a:bodyPr vert="horz" wrap="square" lIns="396000" tIns="72000" rIns="72000" bIns="360000" numCol="1" rtlCol="0" anchor="b" anchorCtr="0" compatLnSpc="1">
            <a:prstTxWarp prst="textNoShape">
              <a:avLst/>
            </a:prstTxWarp>
            <a:noAutofit/>
          </a:bodyPr>
          <a:lstStyle/>
          <a:p>
            <a:r>
              <a:rPr lang="en-GB" sz="4400" b="1" dirty="0">
                <a:solidFill>
                  <a:schemeClr val="bg1"/>
                </a:solidFill>
              </a:rPr>
              <a:t>2. Background and methodology</a:t>
            </a:r>
          </a:p>
        </p:txBody>
      </p:sp>
      <p:sp>
        <p:nvSpPr>
          <p:cNvPr id="2" name="Footer Placeholder 1">
            <a:extLst>
              <a:ext uri="{FF2B5EF4-FFF2-40B4-BE49-F238E27FC236}">
                <a16:creationId xmlns:a16="http://schemas.microsoft.com/office/drawing/2014/main" id="{11B5F5EA-0899-4A5F-8403-A58C3C773573}"/>
              </a:ext>
            </a:extLst>
          </p:cNvPr>
          <p:cNvSpPr>
            <a:spLocks noGrp="1"/>
          </p:cNvSpPr>
          <p:nvPr>
            <p:ph type="ftr" sz="quarter" idx="11"/>
          </p:nvPr>
        </p:nvSpPr>
        <p:spPr/>
        <p:txBody>
          <a:bodyPr/>
          <a:lstStyle/>
          <a:p>
            <a:r>
              <a:rPr lang="en-GB" dirty="0"/>
              <a:t>Strictly confidential</a:t>
            </a:r>
          </a:p>
        </p:txBody>
      </p:sp>
      <p:sp>
        <p:nvSpPr>
          <p:cNvPr id="3" name="Slide Number Placeholder 2">
            <a:extLst>
              <a:ext uri="{FF2B5EF4-FFF2-40B4-BE49-F238E27FC236}">
                <a16:creationId xmlns:a16="http://schemas.microsoft.com/office/drawing/2014/main" id="{57D27489-1C25-47B3-94B2-006800D2FB8F}"/>
              </a:ext>
            </a:extLst>
          </p:cNvPr>
          <p:cNvSpPr>
            <a:spLocks noGrp="1"/>
          </p:cNvSpPr>
          <p:nvPr>
            <p:ph type="sldNum" sz="quarter" idx="12"/>
          </p:nvPr>
        </p:nvSpPr>
        <p:spPr/>
        <p:txBody>
          <a:bodyPr/>
          <a:lstStyle/>
          <a:p>
            <a:fld id="{CCD50359-0D07-45DD-80E0-148886BE67CF}" type="slidenum">
              <a:rPr lang="en-GB" smtClean="0"/>
              <a:pPr/>
              <a:t>6</a:t>
            </a:fld>
            <a:endParaRPr lang="en-GB" dirty="0"/>
          </a:p>
        </p:txBody>
      </p:sp>
    </p:spTree>
    <p:extLst>
      <p:ext uri="{BB962C8B-B14F-4D97-AF65-F5344CB8AC3E}">
        <p14:creationId xmlns:p14="http://schemas.microsoft.com/office/powerpoint/2010/main" val="21039797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EB228C-4C9F-4815-8F52-EBC9D6D37FBD}"/>
              </a:ext>
            </a:extLst>
          </p:cNvPr>
          <p:cNvSpPr>
            <a:spLocks noGrp="1"/>
          </p:cNvSpPr>
          <p:nvPr>
            <p:ph type="title"/>
          </p:nvPr>
        </p:nvSpPr>
        <p:spPr/>
        <p:txBody>
          <a:bodyPr/>
          <a:lstStyle/>
          <a:p>
            <a:r>
              <a:rPr lang="en-GB" dirty="0"/>
              <a:t>Background</a:t>
            </a:r>
            <a:br>
              <a:rPr lang="en-GB" dirty="0"/>
            </a:br>
            <a:r>
              <a:rPr lang="en-GB" b="0" dirty="0"/>
              <a:t>Description of the work undertaken</a:t>
            </a:r>
            <a:endParaRPr lang="en-GB" dirty="0"/>
          </a:p>
        </p:txBody>
      </p:sp>
      <p:sp>
        <p:nvSpPr>
          <p:cNvPr id="4" name="Footer Placeholder 3">
            <a:extLst>
              <a:ext uri="{FF2B5EF4-FFF2-40B4-BE49-F238E27FC236}">
                <a16:creationId xmlns:a16="http://schemas.microsoft.com/office/drawing/2014/main" id="{418F58BF-C3F1-4FF0-9811-69CBB4E05647}"/>
              </a:ext>
            </a:extLst>
          </p:cNvPr>
          <p:cNvSpPr>
            <a:spLocks noGrp="1"/>
          </p:cNvSpPr>
          <p:nvPr>
            <p:ph type="ftr" sz="quarter" idx="11"/>
          </p:nvPr>
        </p:nvSpPr>
        <p:spPr/>
        <p:txBody>
          <a:bodyPr/>
          <a:lstStyle/>
          <a:p>
            <a:r>
              <a:rPr lang="en-GB"/>
              <a:t>Strictly confidential</a:t>
            </a:r>
            <a:endParaRPr lang="en-GB" dirty="0"/>
          </a:p>
        </p:txBody>
      </p:sp>
      <p:sp>
        <p:nvSpPr>
          <p:cNvPr id="5" name="Slide Number Placeholder 4">
            <a:extLst>
              <a:ext uri="{FF2B5EF4-FFF2-40B4-BE49-F238E27FC236}">
                <a16:creationId xmlns:a16="http://schemas.microsoft.com/office/drawing/2014/main" id="{8B7B418A-AF0E-4C3A-A5A8-31FB4447EA2C}"/>
              </a:ext>
            </a:extLst>
          </p:cNvPr>
          <p:cNvSpPr>
            <a:spLocks noGrp="1"/>
          </p:cNvSpPr>
          <p:nvPr>
            <p:ph type="sldNum" sz="quarter" idx="12"/>
          </p:nvPr>
        </p:nvSpPr>
        <p:spPr/>
        <p:txBody>
          <a:bodyPr/>
          <a:lstStyle/>
          <a:p>
            <a:fld id="{C9D05E43-48E8-4592-8BB6-D73E5BFC2A1E}" type="slidenum">
              <a:rPr lang="en-GB" smtClean="0"/>
              <a:pPr/>
              <a:t>7</a:t>
            </a:fld>
            <a:endParaRPr lang="en-GB" dirty="0"/>
          </a:p>
        </p:txBody>
      </p:sp>
      <p:sp>
        <p:nvSpPr>
          <p:cNvPr id="8" name="Content Placeholder 7">
            <a:extLst>
              <a:ext uri="{FF2B5EF4-FFF2-40B4-BE49-F238E27FC236}">
                <a16:creationId xmlns:a16="http://schemas.microsoft.com/office/drawing/2014/main" id="{FCA3F8A0-248E-46ED-80BD-AAC1071402B5}"/>
              </a:ext>
            </a:extLst>
          </p:cNvPr>
          <p:cNvSpPr>
            <a:spLocks noGrp="1"/>
          </p:cNvSpPr>
          <p:nvPr>
            <p:ph idx="1"/>
          </p:nvPr>
        </p:nvSpPr>
        <p:spPr>
          <a:xfrm>
            <a:off x="358775" y="1808164"/>
            <a:ext cx="8245475" cy="828675"/>
          </a:xfrm>
        </p:spPr>
        <p:txBody>
          <a:bodyPr/>
          <a:lstStyle/>
          <a:p>
            <a:pPr>
              <a:spcBef>
                <a:spcPts val="600"/>
              </a:spcBef>
            </a:pPr>
            <a:r>
              <a:rPr lang="en-GB" sz="1600" dirty="0"/>
              <a:t>the primary scope of the work is to update the ED1 top-down and bottom-up TOTEX models with the latest outturn data (up to 2020/21)</a:t>
            </a:r>
          </a:p>
          <a:p>
            <a:pPr>
              <a:spcBef>
                <a:spcPts val="600"/>
              </a:spcBef>
            </a:pPr>
            <a:r>
              <a:rPr lang="en-GB" sz="1600" dirty="0"/>
              <a:t>we also test sensitivities with respect to the following two modelling decisions</a:t>
            </a:r>
          </a:p>
          <a:p>
            <a:pPr marL="0" indent="0">
              <a:spcBef>
                <a:spcPts val="1200"/>
              </a:spcBef>
              <a:spcAft>
                <a:spcPts val="600"/>
              </a:spcAft>
              <a:buNone/>
            </a:pPr>
            <a:r>
              <a:rPr lang="en-GB" sz="1600" b="1" dirty="0"/>
              <a:t>Time period of analysis</a:t>
            </a:r>
          </a:p>
          <a:p>
            <a:pPr marL="269875" indent="-182563">
              <a:spcAft>
                <a:spcPts val="600"/>
              </a:spcAft>
            </a:pPr>
            <a:r>
              <a:rPr lang="en-GB" sz="1600" dirty="0">
                <a:solidFill>
                  <a:srgbClr val="001E41"/>
                </a:solidFill>
              </a:rPr>
              <a:t>test the sensitivity of Ofgem’s models and ENWL’s performance to changes to the modelling period</a:t>
            </a:r>
          </a:p>
          <a:p>
            <a:pPr marL="269875" indent="-182563">
              <a:spcAft>
                <a:spcPts val="600"/>
              </a:spcAft>
            </a:pPr>
            <a:r>
              <a:rPr lang="en-GB" sz="1600" dirty="0">
                <a:solidFill>
                  <a:srgbClr val="001E41"/>
                </a:solidFill>
                <a:latin typeface="Arial" pitchFamily="34" charset="0"/>
              </a:rPr>
              <a:t>here, we focus on the use of ED1 outturn (2016–21) data and test the full ED1 dataset (2016–23) as a sensitivity (noting that this includes forecast data)</a:t>
            </a:r>
          </a:p>
          <a:p>
            <a:pPr marL="0" indent="0">
              <a:spcBef>
                <a:spcPts val="1200"/>
              </a:spcBef>
              <a:spcAft>
                <a:spcPts val="600"/>
              </a:spcAft>
              <a:buNone/>
            </a:pPr>
            <a:r>
              <a:rPr lang="en-GB" sz="1600" b="1" dirty="0"/>
              <a:t>Application of regional adjustments</a:t>
            </a:r>
          </a:p>
          <a:p>
            <a:pPr marL="269875" indent="-182563">
              <a:spcAft>
                <a:spcPts val="600"/>
              </a:spcAft>
            </a:pPr>
            <a:r>
              <a:rPr lang="en-GB" sz="1600" dirty="0">
                <a:solidFill>
                  <a:srgbClr val="001E41"/>
                </a:solidFill>
              </a:rPr>
              <a:t>testing the applications of the pre-modelling adjustments and sensitivity of ENWL’s performance to these</a:t>
            </a:r>
          </a:p>
          <a:p>
            <a:pPr>
              <a:spcBef>
                <a:spcPts val="600"/>
              </a:spcBef>
            </a:pPr>
            <a:endParaRPr lang="en-GB" sz="1600" dirty="0"/>
          </a:p>
        </p:txBody>
      </p:sp>
    </p:spTree>
    <p:extLst>
      <p:ext uri="{BB962C8B-B14F-4D97-AF65-F5344CB8AC3E}">
        <p14:creationId xmlns:p14="http://schemas.microsoft.com/office/powerpoint/2010/main" val="230263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8775" y="512763"/>
            <a:ext cx="8245475" cy="828675"/>
          </a:xfrm>
        </p:spPr>
        <p:txBody>
          <a:bodyPr/>
          <a:lstStyle/>
          <a:p>
            <a:r>
              <a:rPr lang="en-GB" sz="2400" dirty="0"/>
              <a:t>Background</a:t>
            </a:r>
            <a:br>
              <a:rPr lang="en-GB" sz="2400" dirty="0"/>
            </a:br>
            <a:r>
              <a:rPr lang="en-GB" sz="2400" b="0" dirty="0"/>
              <a:t>Ofgem’s ED1 regression framework</a:t>
            </a:r>
          </a:p>
        </p:txBody>
      </p:sp>
      <mc:AlternateContent xmlns:mc="http://schemas.openxmlformats.org/markup-compatibility/2006" xmlns:a14="http://schemas.microsoft.com/office/drawing/2010/main">
        <mc:Choice Requires="a14">
          <p:sp>
            <p:nvSpPr>
              <p:cNvPr id="11" name="Content Placeholder 10"/>
              <p:cNvSpPr>
                <a:spLocks noGrp="1"/>
              </p:cNvSpPr>
              <p:nvPr>
                <p:ph sz="half" idx="13"/>
              </p:nvPr>
            </p:nvSpPr>
            <p:spPr>
              <a:xfrm>
                <a:off x="358774" y="1772816"/>
                <a:ext cx="8259764" cy="1152128"/>
              </a:xfrm>
            </p:spPr>
            <p:txBody>
              <a:bodyPr anchor="t"/>
              <a:lstStyle/>
              <a:p>
                <a:pPr marL="182563" lvl="0" indent="-182563">
                  <a:spcBef>
                    <a:spcPts val="1200"/>
                  </a:spcBef>
                  <a:spcAft>
                    <a:spcPts val="1200"/>
                  </a:spcAft>
                  <a:buFont typeface="Arial" pitchFamily="34" charset="0"/>
                  <a:buChar char="•"/>
                  <a:defRPr/>
                </a:pPr>
                <a:r>
                  <a:rPr lang="en-GB" sz="1800" dirty="0"/>
                  <a:t>Ofgem used pooled ordinary least squares (OLS) with a time trend to estimate the regressions of general form:</a:t>
                </a:r>
              </a:p>
              <a:p>
                <a:pPr marL="0" lvl="0" indent="0">
                  <a:spcBef>
                    <a:spcPts val="1200"/>
                  </a:spcBef>
                  <a:spcAft>
                    <a:spcPts val="1200"/>
                  </a:spcAft>
                  <a:defRPr/>
                </a:pPr>
                <a14:m>
                  <m:oMathPara xmlns:m="http://schemas.openxmlformats.org/officeDocument/2006/math">
                    <m:oMathParaPr>
                      <m:jc m:val="centerGroup"/>
                    </m:oMathParaPr>
                    <m:oMath xmlns:m="http://schemas.openxmlformats.org/officeDocument/2006/math">
                      <m:sSub>
                        <m:sSubPr>
                          <m:ctrlPr>
                            <a:rPr lang="en-GB" sz="1800" i="1">
                              <a:latin typeface="Cambria Math" panose="02040503050406030204" pitchFamily="18" charset="0"/>
                            </a:rPr>
                          </m:ctrlPr>
                        </m:sSubPr>
                        <m:e>
                          <m:r>
                            <a:rPr lang="en-GB" sz="1800" i="1">
                              <a:latin typeface="Cambria Math" panose="02040503050406030204" pitchFamily="18" charset="0"/>
                            </a:rPr>
                            <m:t>𝑦</m:t>
                          </m:r>
                        </m:e>
                        <m:sub>
                          <m:r>
                            <a:rPr lang="en-GB" sz="1800" i="1">
                              <a:latin typeface="Cambria Math" panose="02040503050406030204" pitchFamily="18" charset="0"/>
                            </a:rPr>
                            <m:t>𝑖</m:t>
                          </m:r>
                          <m:r>
                            <a:rPr lang="en-GB" sz="1800" i="1">
                              <a:latin typeface="Cambria Math" panose="02040503050406030204" pitchFamily="18" charset="0"/>
                            </a:rPr>
                            <m:t>,</m:t>
                          </m:r>
                          <m:r>
                            <a:rPr lang="en-GB" sz="1800" i="1">
                              <a:latin typeface="Cambria Math" panose="02040503050406030204" pitchFamily="18" charset="0"/>
                            </a:rPr>
                            <m:t>𝑡</m:t>
                          </m:r>
                        </m:sub>
                      </m:sSub>
                      <m:r>
                        <a:rPr lang="en-GB" sz="1800" i="1">
                          <a:latin typeface="Cambria Math" panose="02040503050406030204" pitchFamily="18" charset="0"/>
                        </a:rPr>
                        <m:t>=</m:t>
                      </m:r>
                      <m:sSub>
                        <m:sSubPr>
                          <m:ctrlPr>
                            <a:rPr lang="en-GB" sz="1800" i="1">
                              <a:latin typeface="Cambria Math" panose="02040503050406030204" pitchFamily="18" charset="0"/>
                            </a:rPr>
                          </m:ctrlPr>
                        </m:sSubPr>
                        <m:e>
                          <m:r>
                            <a:rPr lang="en-GB" sz="1800" i="1">
                              <a:latin typeface="Cambria Math" panose="02040503050406030204" pitchFamily="18" charset="0"/>
                            </a:rPr>
                            <m:t>𝐵</m:t>
                          </m:r>
                        </m:e>
                        <m:sub>
                          <m:r>
                            <a:rPr lang="en-GB" sz="1800" i="1">
                              <a:latin typeface="Cambria Math" panose="02040503050406030204" pitchFamily="18" charset="0"/>
                            </a:rPr>
                            <m:t>1</m:t>
                          </m:r>
                        </m:sub>
                      </m:sSub>
                      <m:r>
                        <a:rPr lang="en-GB" sz="1800" i="1">
                          <a:latin typeface="Cambria Math" panose="02040503050406030204" pitchFamily="18" charset="0"/>
                        </a:rPr>
                        <m:t>+</m:t>
                      </m:r>
                      <m:sSub>
                        <m:sSubPr>
                          <m:ctrlPr>
                            <a:rPr lang="en-GB" sz="1800" i="1">
                              <a:latin typeface="Cambria Math" panose="02040503050406030204" pitchFamily="18" charset="0"/>
                            </a:rPr>
                          </m:ctrlPr>
                        </m:sSubPr>
                        <m:e>
                          <m:r>
                            <a:rPr lang="en-GB" sz="1800" i="1">
                              <a:latin typeface="Cambria Math" panose="02040503050406030204" pitchFamily="18" charset="0"/>
                            </a:rPr>
                            <m:t>𝐵</m:t>
                          </m:r>
                        </m:e>
                        <m:sub>
                          <m:r>
                            <a:rPr lang="en-GB" sz="1800" i="1">
                              <a:latin typeface="Cambria Math" panose="02040503050406030204" pitchFamily="18" charset="0"/>
                            </a:rPr>
                            <m:t>2</m:t>
                          </m:r>
                        </m:sub>
                      </m:sSub>
                      <m:sSub>
                        <m:sSubPr>
                          <m:ctrlPr>
                            <a:rPr lang="en-GB" sz="1800" i="1">
                              <a:latin typeface="Cambria Math" panose="02040503050406030204" pitchFamily="18" charset="0"/>
                            </a:rPr>
                          </m:ctrlPr>
                        </m:sSubPr>
                        <m:e>
                          <m:r>
                            <a:rPr lang="en-GB" sz="1800" i="1">
                              <a:latin typeface="Cambria Math" panose="02040503050406030204" pitchFamily="18" charset="0"/>
                            </a:rPr>
                            <m:t>𝑥</m:t>
                          </m:r>
                        </m:e>
                        <m:sub>
                          <m:r>
                            <a:rPr lang="en-GB" sz="1800" i="1">
                              <a:latin typeface="Cambria Math" panose="02040503050406030204" pitchFamily="18" charset="0"/>
                            </a:rPr>
                            <m:t>1,</m:t>
                          </m:r>
                          <m:r>
                            <a:rPr lang="en-GB" sz="1800" i="1">
                              <a:latin typeface="Cambria Math" panose="02040503050406030204" pitchFamily="18" charset="0"/>
                            </a:rPr>
                            <m:t>𝑖</m:t>
                          </m:r>
                          <m:r>
                            <a:rPr lang="en-GB" sz="1800" i="1">
                              <a:latin typeface="Cambria Math" panose="02040503050406030204" pitchFamily="18" charset="0"/>
                            </a:rPr>
                            <m:t>,</m:t>
                          </m:r>
                          <m:r>
                            <a:rPr lang="en-GB" sz="1800" i="1">
                              <a:latin typeface="Cambria Math" panose="02040503050406030204" pitchFamily="18" charset="0"/>
                            </a:rPr>
                            <m:t>𝑡</m:t>
                          </m:r>
                        </m:sub>
                      </m:sSub>
                      <m:r>
                        <a:rPr lang="en-GB" sz="1800" i="1">
                          <a:latin typeface="Cambria Math" panose="02040503050406030204" pitchFamily="18" charset="0"/>
                        </a:rPr>
                        <m:t>+</m:t>
                      </m:r>
                      <m:sSub>
                        <m:sSubPr>
                          <m:ctrlPr>
                            <a:rPr lang="en-GB" sz="1800" i="1">
                              <a:latin typeface="Cambria Math" panose="02040503050406030204" pitchFamily="18" charset="0"/>
                            </a:rPr>
                          </m:ctrlPr>
                        </m:sSubPr>
                        <m:e>
                          <m:r>
                            <a:rPr lang="en-GB" sz="1800" i="1">
                              <a:latin typeface="Cambria Math" panose="02040503050406030204" pitchFamily="18" charset="0"/>
                            </a:rPr>
                            <m:t>𝐵</m:t>
                          </m:r>
                        </m:e>
                        <m:sub>
                          <m:r>
                            <a:rPr lang="en-GB" sz="1800" b="0" i="1" smtClean="0">
                              <a:latin typeface="Cambria Math" panose="02040503050406030204" pitchFamily="18" charset="0"/>
                            </a:rPr>
                            <m:t>3</m:t>
                          </m:r>
                        </m:sub>
                      </m:sSub>
                      <m:r>
                        <a:rPr lang="en-GB" sz="1800" i="1">
                          <a:latin typeface="Cambria Math" panose="02040503050406030204" pitchFamily="18" charset="0"/>
                        </a:rPr>
                        <m:t>𝑡</m:t>
                      </m:r>
                      <m:r>
                        <a:rPr lang="en-GB" sz="1800" i="1">
                          <a:latin typeface="Cambria Math" panose="02040503050406030204" pitchFamily="18" charset="0"/>
                        </a:rPr>
                        <m:t>+</m:t>
                      </m:r>
                      <m:sSub>
                        <m:sSubPr>
                          <m:ctrlPr>
                            <a:rPr lang="en-GB" sz="1800" i="1">
                              <a:latin typeface="Cambria Math" panose="02040503050406030204" pitchFamily="18" charset="0"/>
                            </a:rPr>
                          </m:ctrlPr>
                        </m:sSubPr>
                        <m:e>
                          <m:r>
                            <a:rPr lang="en-GB" sz="1800" i="1">
                              <a:latin typeface="Cambria Math" panose="02040503050406030204" pitchFamily="18" charset="0"/>
                            </a:rPr>
                            <m:t>𝑢</m:t>
                          </m:r>
                        </m:e>
                        <m:sub>
                          <m:r>
                            <a:rPr lang="en-GB" sz="1800" i="1">
                              <a:latin typeface="Cambria Math" panose="02040503050406030204" pitchFamily="18" charset="0"/>
                            </a:rPr>
                            <m:t>𝑖</m:t>
                          </m:r>
                          <m:r>
                            <a:rPr lang="en-GB" sz="1800" i="1">
                              <a:latin typeface="Cambria Math" panose="02040503050406030204" pitchFamily="18" charset="0"/>
                            </a:rPr>
                            <m:t>,</m:t>
                          </m:r>
                          <m:r>
                            <a:rPr lang="en-GB" sz="1800" i="1">
                              <a:latin typeface="Cambria Math" panose="02040503050406030204" pitchFamily="18" charset="0"/>
                            </a:rPr>
                            <m:t>𝑡</m:t>
                          </m:r>
                        </m:sub>
                      </m:sSub>
                    </m:oMath>
                  </m:oMathPara>
                </a14:m>
                <a:endParaRPr lang="en-GB" sz="1800" i="1" dirty="0">
                  <a:latin typeface="Cambria Math" panose="02040503050406030204" pitchFamily="18" charset="0"/>
                </a:endParaRPr>
              </a:p>
              <a:p>
                <a:pPr marL="182563" lvl="0" indent="-182563">
                  <a:spcBef>
                    <a:spcPts val="1200"/>
                  </a:spcBef>
                  <a:spcAft>
                    <a:spcPts val="1200"/>
                  </a:spcAft>
                  <a:buFont typeface="Arial" panose="020B0604020202020204" pitchFamily="34" charset="0"/>
                  <a:buChar char="•"/>
                  <a:defRPr/>
                </a:pPr>
                <a:r>
                  <a:rPr lang="en-GB" sz="1800" dirty="0"/>
                  <a:t>where </a:t>
                </a:r>
                <a14:m>
                  <m:oMath xmlns:m="http://schemas.openxmlformats.org/officeDocument/2006/math">
                    <m:r>
                      <a:rPr lang="en-GB" sz="1800" i="1">
                        <a:latin typeface="Cambria Math" panose="02040503050406030204" pitchFamily="18" charset="0"/>
                      </a:rPr>
                      <m:t>𝑦</m:t>
                    </m:r>
                  </m:oMath>
                </a14:m>
                <a:r>
                  <a:rPr lang="en-GB" sz="1800" dirty="0"/>
                  <a:t> is the TOTEX predicted by </a:t>
                </a:r>
                <a14:m>
                  <m:oMath xmlns:m="http://schemas.openxmlformats.org/officeDocument/2006/math">
                    <m:sSub>
                      <m:sSubPr>
                        <m:ctrlPr>
                          <a:rPr lang="en-GB" sz="1800" i="1">
                            <a:latin typeface="Cambria Math" panose="02040503050406030204" pitchFamily="18" charset="0"/>
                          </a:rPr>
                        </m:ctrlPr>
                      </m:sSubPr>
                      <m:e>
                        <m:r>
                          <a:rPr lang="en-GB" sz="1800">
                            <a:latin typeface="Cambria Math" panose="02040503050406030204" pitchFamily="18" charset="0"/>
                          </a:rPr>
                          <m:t>𝑥</m:t>
                        </m:r>
                      </m:e>
                      <m:sub>
                        <m:r>
                          <a:rPr lang="en-GB" sz="1800">
                            <a:latin typeface="Cambria Math" panose="02040503050406030204" pitchFamily="18" charset="0"/>
                          </a:rPr>
                          <m:t>1</m:t>
                        </m:r>
                      </m:sub>
                    </m:sSub>
                  </m:oMath>
                </a14:m>
                <a:r>
                  <a:rPr lang="en-GB" sz="1800" dirty="0"/>
                  <a:t>, the explanatory variables (i.e. the CSV for a regression), and </a:t>
                </a:r>
                <a14:m>
                  <m:oMath xmlns:m="http://schemas.openxmlformats.org/officeDocument/2006/math">
                    <m:r>
                      <a:rPr lang="en-GB" sz="1800">
                        <a:latin typeface="Cambria Math" panose="02040503050406030204" pitchFamily="18" charset="0"/>
                      </a:rPr>
                      <m:t>𝑡</m:t>
                    </m:r>
                  </m:oMath>
                </a14:m>
                <a:r>
                  <a:rPr lang="en-GB" sz="1800" dirty="0"/>
                  <a:t>, the time trend. The modelled TOTEX and explanatory variables are logged.</a:t>
                </a:r>
              </a:p>
            </p:txBody>
          </p:sp>
        </mc:Choice>
        <mc:Fallback xmlns="">
          <p:sp>
            <p:nvSpPr>
              <p:cNvPr id="11" name="Content Placeholder 10"/>
              <p:cNvSpPr>
                <a:spLocks noGrp="1" noRot="1" noChangeAspect="1" noMove="1" noResize="1" noEditPoints="1" noAdjustHandles="1" noChangeArrowheads="1" noChangeShapeType="1" noTextEdit="1"/>
              </p:cNvSpPr>
              <p:nvPr>
                <p:ph sz="half" idx="13"/>
              </p:nvPr>
            </p:nvSpPr>
            <p:spPr>
              <a:xfrm>
                <a:off x="358774" y="1772816"/>
                <a:ext cx="8259764" cy="1152128"/>
              </a:xfrm>
              <a:blipFill>
                <a:blip r:embed="rId3"/>
                <a:stretch>
                  <a:fillRect l="-1624" t="-6878" r="-295" b="-95767"/>
                </a:stretch>
              </a:blipFill>
            </p:spPr>
            <p:txBody>
              <a:bodyPr/>
              <a:lstStyle/>
              <a:p>
                <a:r>
                  <a:rPr lang="en-GB">
                    <a:noFill/>
                  </a:rPr>
                  <a:t> </a:t>
                </a:r>
              </a:p>
            </p:txBody>
          </p:sp>
        </mc:Fallback>
      </mc:AlternateContent>
      <p:graphicFrame>
        <p:nvGraphicFramePr>
          <p:cNvPr id="3" name="Table 2">
            <a:extLst>
              <a:ext uri="{FF2B5EF4-FFF2-40B4-BE49-F238E27FC236}">
                <a16:creationId xmlns:a16="http://schemas.microsoft.com/office/drawing/2014/main" id="{5C73082D-83B5-4B66-9CA2-5ECD09FDF948}"/>
              </a:ext>
            </a:extLst>
          </p:cNvPr>
          <p:cNvGraphicFramePr>
            <a:graphicFrameLocks noGrp="1"/>
          </p:cNvGraphicFramePr>
          <p:nvPr>
            <p:extLst>
              <p:ext uri="{D42A27DB-BD31-4B8C-83A1-F6EECF244321}">
                <p14:modId xmlns:p14="http://schemas.microsoft.com/office/powerpoint/2010/main" val="2826204713"/>
              </p:ext>
            </p:extLst>
          </p:nvPr>
        </p:nvGraphicFramePr>
        <p:xfrm>
          <a:off x="344487" y="4213948"/>
          <a:ext cx="8259763" cy="853440"/>
        </p:xfrm>
        <a:graphic>
          <a:graphicData uri="http://schemas.openxmlformats.org/drawingml/2006/table">
            <a:tbl>
              <a:tblPr firstRow="1" bandRow="1">
                <a:tableStyleId>{5C22544A-7EE6-4342-B048-85BDC9FD1C3A}</a:tableStyleId>
              </a:tblPr>
              <a:tblGrid>
                <a:gridCol w="2428654">
                  <a:extLst>
                    <a:ext uri="{9D8B030D-6E8A-4147-A177-3AD203B41FA5}">
                      <a16:colId xmlns:a16="http://schemas.microsoft.com/office/drawing/2014/main" val="1726078405"/>
                    </a:ext>
                  </a:extLst>
                </a:gridCol>
                <a:gridCol w="2428654">
                  <a:extLst>
                    <a:ext uri="{9D8B030D-6E8A-4147-A177-3AD203B41FA5}">
                      <a16:colId xmlns:a16="http://schemas.microsoft.com/office/drawing/2014/main" val="2299923563"/>
                    </a:ext>
                  </a:extLst>
                </a:gridCol>
                <a:gridCol w="3402455">
                  <a:extLst>
                    <a:ext uri="{9D8B030D-6E8A-4147-A177-3AD203B41FA5}">
                      <a16:colId xmlns:a16="http://schemas.microsoft.com/office/drawing/2014/main" val="1251629492"/>
                    </a:ext>
                  </a:extLst>
                </a:gridCol>
              </a:tblGrid>
              <a:tr h="175528">
                <a:tc>
                  <a:txBody>
                    <a:bodyPr/>
                    <a:lstStyle/>
                    <a:p>
                      <a:r>
                        <a:rPr lang="en-GB" sz="1400" dirty="0"/>
                        <a:t>Model</a:t>
                      </a:r>
                    </a:p>
                  </a:txBody>
                  <a:tcPr/>
                </a:tc>
                <a:tc>
                  <a:txBody>
                    <a:bodyPr/>
                    <a:lstStyle/>
                    <a:p>
                      <a:r>
                        <a:rPr lang="en-GB" sz="1400" dirty="0"/>
                        <a:t>Dependent variable</a:t>
                      </a:r>
                    </a:p>
                  </a:txBody>
                  <a:tcPr/>
                </a:tc>
                <a:tc>
                  <a:txBody>
                    <a:bodyPr/>
                    <a:lstStyle/>
                    <a:p>
                      <a:r>
                        <a:rPr lang="en-GB" sz="1400" dirty="0"/>
                        <a:t>Explanatory variable</a:t>
                      </a:r>
                    </a:p>
                  </a:txBody>
                  <a:tcPr/>
                </a:tc>
                <a:extLst>
                  <a:ext uri="{0D108BD9-81ED-4DB2-BD59-A6C34878D82A}">
                    <a16:rowId xmlns:a16="http://schemas.microsoft.com/office/drawing/2014/main" val="2495870858"/>
                  </a:ext>
                </a:extLst>
              </a:tr>
              <a:tr h="175528">
                <a:tc>
                  <a:txBody>
                    <a:bodyPr/>
                    <a:lstStyle/>
                    <a:p>
                      <a:r>
                        <a:rPr lang="en-GB" sz="1200" dirty="0"/>
                        <a:t>Top-down TOTEX </a:t>
                      </a:r>
                    </a:p>
                  </a:txBody>
                  <a:tcPr/>
                </a:tc>
                <a:tc>
                  <a:txBody>
                    <a:bodyPr/>
                    <a:lstStyle/>
                    <a:p>
                      <a:r>
                        <a:rPr lang="en-GB" sz="1200" dirty="0"/>
                        <a:t>TOTEX</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MACRO_CSV</a:t>
                      </a:r>
                    </a:p>
                  </a:txBody>
                  <a:tcPr/>
                </a:tc>
                <a:extLst>
                  <a:ext uri="{0D108BD9-81ED-4DB2-BD59-A6C34878D82A}">
                    <a16:rowId xmlns:a16="http://schemas.microsoft.com/office/drawing/2014/main" val="3967988770"/>
                  </a:ext>
                </a:extLst>
              </a:tr>
              <a:tr h="175528">
                <a:tc>
                  <a:txBody>
                    <a:bodyPr/>
                    <a:lstStyle/>
                    <a:p>
                      <a:r>
                        <a:rPr lang="en-GB" sz="1200" dirty="0"/>
                        <a:t>Bottom-up TOTEX</a:t>
                      </a:r>
                    </a:p>
                  </a:txBody>
                  <a:tcPr/>
                </a:tc>
                <a:tc>
                  <a:txBody>
                    <a:bodyPr/>
                    <a:lstStyle/>
                    <a:p>
                      <a:r>
                        <a:rPr lang="en-GB" sz="1200" dirty="0"/>
                        <a:t>TOTEX</a:t>
                      </a:r>
                    </a:p>
                  </a:txBody>
                  <a:tcPr/>
                </a:tc>
                <a:tc>
                  <a:txBody>
                    <a:bodyPr/>
                    <a:lstStyle/>
                    <a:p>
                      <a:r>
                        <a:rPr lang="en-GB" sz="1200" dirty="0"/>
                        <a:t>BU_CSV</a:t>
                      </a:r>
                    </a:p>
                  </a:txBody>
                  <a:tcPr/>
                </a:tc>
                <a:extLst>
                  <a:ext uri="{0D108BD9-81ED-4DB2-BD59-A6C34878D82A}">
                    <a16:rowId xmlns:a16="http://schemas.microsoft.com/office/drawing/2014/main" val="1787652341"/>
                  </a:ext>
                </a:extLst>
              </a:tr>
            </a:tbl>
          </a:graphicData>
        </a:graphic>
      </p:graphicFrame>
      <p:sp>
        <p:nvSpPr>
          <p:cNvPr id="4" name="Rectangle 3">
            <a:extLst>
              <a:ext uri="{FF2B5EF4-FFF2-40B4-BE49-F238E27FC236}">
                <a16:creationId xmlns:a16="http://schemas.microsoft.com/office/drawing/2014/main" id="{FBD84384-231D-4A32-84CA-B02F58E71CFA}"/>
              </a:ext>
            </a:extLst>
          </p:cNvPr>
          <p:cNvSpPr/>
          <p:nvPr/>
        </p:nvSpPr>
        <p:spPr bwMode="auto">
          <a:xfrm>
            <a:off x="179512" y="2708920"/>
            <a:ext cx="345950" cy="264740"/>
          </a:xfrm>
          <a:prstGeom prst="rect">
            <a:avLst/>
          </a:prstGeom>
          <a:solidFill>
            <a:schemeClr val="bg1"/>
          </a:solidFill>
          <a:ln w="9525" cap="flat" cmpd="sng" algn="ctr">
            <a:solidFill>
              <a:schemeClr val="bg1"/>
            </a:solidFill>
            <a:prstDash val="solid"/>
            <a:round/>
            <a:headEnd type="none" w="med" len="med"/>
            <a:tailEnd type="none" w="med" len="med"/>
          </a:ln>
          <a:effectLst/>
        </p:spPr>
        <p:txBody>
          <a:bodyPr vert="horz" wrap="square" lIns="72000" tIns="72000" rIns="72000" bIns="72000" numCol="1" rtlCol="0" anchor="t" anchorCtr="0" compatLnSpc="1">
            <a:prstTxWarp prst="textNoShape">
              <a:avLst/>
            </a:prstTxWarp>
            <a:no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GB" sz="1200" b="0" i="0" u="none" strike="noStrike" cap="none" normalizeH="0" baseline="0" dirty="0">
              <a:ln>
                <a:noFill/>
              </a:ln>
              <a:solidFill>
                <a:schemeClr val="tx1"/>
              </a:solidFill>
              <a:effectLst/>
              <a:latin typeface="Arial" pitchFamily="34" charset="0"/>
            </a:endParaRPr>
          </a:p>
        </p:txBody>
      </p:sp>
      <p:sp>
        <p:nvSpPr>
          <p:cNvPr id="6" name="Footer Placeholder 5">
            <a:extLst>
              <a:ext uri="{FF2B5EF4-FFF2-40B4-BE49-F238E27FC236}">
                <a16:creationId xmlns:a16="http://schemas.microsoft.com/office/drawing/2014/main" id="{1B3A83C0-B898-43D7-841F-5E13E56F897B}"/>
              </a:ext>
            </a:extLst>
          </p:cNvPr>
          <p:cNvSpPr>
            <a:spLocks noGrp="1"/>
          </p:cNvSpPr>
          <p:nvPr>
            <p:ph type="ftr" sz="quarter" idx="11"/>
          </p:nvPr>
        </p:nvSpPr>
        <p:spPr/>
        <p:txBody>
          <a:bodyPr/>
          <a:lstStyle/>
          <a:p>
            <a:r>
              <a:rPr lang="en-GB" dirty="0"/>
              <a:t>Strictly confidential</a:t>
            </a:r>
          </a:p>
        </p:txBody>
      </p:sp>
      <p:sp>
        <p:nvSpPr>
          <p:cNvPr id="7" name="Slide Number Placeholder 6">
            <a:extLst>
              <a:ext uri="{FF2B5EF4-FFF2-40B4-BE49-F238E27FC236}">
                <a16:creationId xmlns:a16="http://schemas.microsoft.com/office/drawing/2014/main" id="{FE5DE887-832F-407C-A9A1-617028C50544}"/>
              </a:ext>
            </a:extLst>
          </p:cNvPr>
          <p:cNvSpPr>
            <a:spLocks noGrp="1"/>
          </p:cNvSpPr>
          <p:nvPr>
            <p:ph type="sldNum" sz="quarter" idx="12"/>
          </p:nvPr>
        </p:nvSpPr>
        <p:spPr/>
        <p:txBody>
          <a:bodyPr/>
          <a:lstStyle/>
          <a:p>
            <a:fld id="{01C510E4-16EE-4C42-92D5-7B28061915C2}" type="slidenum">
              <a:rPr lang="en-GB" smtClean="0"/>
              <a:pPr/>
              <a:t>8</a:t>
            </a:fld>
            <a:endParaRPr lang="en-GB" dirty="0"/>
          </a:p>
        </p:txBody>
      </p:sp>
    </p:spTree>
    <p:extLst>
      <p:ext uri="{BB962C8B-B14F-4D97-AF65-F5344CB8AC3E}">
        <p14:creationId xmlns:p14="http://schemas.microsoft.com/office/powerpoint/2010/main" val="31845654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940A0C-4669-4D9F-823B-ECC8FEF286E4}"/>
              </a:ext>
            </a:extLst>
          </p:cNvPr>
          <p:cNvSpPr>
            <a:spLocks noGrp="1"/>
          </p:cNvSpPr>
          <p:nvPr>
            <p:ph type="title"/>
          </p:nvPr>
        </p:nvSpPr>
        <p:spPr/>
        <p:txBody>
          <a:bodyPr/>
          <a:lstStyle/>
          <a:p>
            <a:r>
              <a:rPr lang="en-GB" dirty="0"/>
              <a:t>Background</a:t>
            </a:r>
            <a:br>
              <a:rPr lang="en-GB" dirty="0"/>
            </a:br>
            <a:r>
              <a:rPr lang="en-GB" b="0" dirty="0"/>
              <a:t>Triangulation of the TOTEX modelling outputs</a:t>
            </a:r>
            <a:endParaRPr lang="en-GB" dirty="0"/>
          </a:p>
        </p:txBody>
      </p:sp>
      <p:sp>
        <p:nvSpPr>
          <p:cNvPr id="3" name="Content Placeholder 2">
            <a:extLst>
              <a:ext uri="{FF2B5EF4-FFF2-40B4-BE49-F238E27FC236}">
                <a16:creationId xmlns:a16="http://schemas.microsoft.com/office/drawing/2014/main" id="{07240930-B324-404A-92EE-6A569071C948}"/>
              </a:ext>
            </a:extLst>
          </p:cNvPr>
          <p:cNvSpPr>
            <a:spLocks noGrp="1"/>
          </p:cNvSpPr>
          <p:nvPr>
            <p:ph idx="1"/>
          </p:nvPr>
        </p:nvSpPr>
        <p:spPr>
          <a:xfrm>
            <a:off x="5010189" y="2138498"/>
            <a:ext cx="3557457" cy="4172272"/>
          </a:xfrm>
        </p:spPr>
        <p:txBody>
          <a:bodyPr/>
          <a:lstStyle/>
          <a:p>
            <a:pPr>
              <a:spcAft>
                <a:spcPts val="600"/>
              </a:spcAft>
            </a:pPr>
            <a:r>
              <a:rPr lang="en-GB" sz="1400" dirty="0"/>
              <a:t>Ofgem triangulated the cost predictions from multiple modelling approaches to derive an overall TOTEX prediction, on which the upper-quartile benchmark was determined </a:t>
            </a:r>
          </a:p>
          <a:p>
            <a:pPr>
              <a:spcAft>
                <a:spcPts val="600"/>
              </a:spcAft>
            </a:pPr>
            <a:r>
              <a:rPr lang="en-GB" sz="1400" dirty="0"/>
              <a:t>Ofgem indicated that the weight applied to each approach was informed by its confidence in the underpinning data and models</a:t>
            </a:r>
          </a:p>
          <a:p>
            <a:pPr>
              <a:spcAft>
                <a:spcPts val="600"/>
              </a:spcAft>
            </a:pPr>
            <a:r>
              <a:rPr lang="en-GB" sz="1400" dirty="0"/>
              <a:t>at the fast-track stage, Ofgem gave less weight to the TOTEX models as it noted that it had greater confidence in the disaggregated analysis</a:t>
            </a:r>
          </a:p>
          <a:p>
            <a:pPr>
              <a:spcAft>
                <a:spcPts val="600"/>
              </a:spcAft>
            </a:pPr>
            <a:r>
              <a:rPr lang="en-GB" sz="1400" dirty="0"/>
              <a:t>at the slow-track stage, Ofgem gave equal weight to the TOTEX models and disaggregated analysis due to its improved confidence in the TOTEX data and models</a:t>
            </a:r>
          </a:p>
          <a:p>
            <a:pPr>
              <a:spcAft>
                <a:spcPts val="600"/>
              </a:spcAft>
            </a:pPr>
            <a:endParaRPr lang="en-GB" sz="1200" dirty="0"/>
          </a:p>
        </p:txBody>
      </p:sp>
      <p:sp>
        <p:nvSpPr>
          <p:cNvPr id="4" name="Footer Placeholder 3">
            <a:extLst>
              <a:ext uri="{FF2B5EF4-FFF2-40B4-BE49-F238E27FC236}">
                <a16:creationId xmlns:a16="http://schemas.microsoft.com/office/drawing/2014/main" id="{DD465C14-49D8-40C0-A5DC-E464A386A114}"/>
              </a:ext>
            </a:extLst>
          </p:cNvPr>
          <p:cNvSpPr>
            <a:spLocks noGrp="1"/>
          </p:cNvSpPr>
          <p:nvPr>
            <p:ph type="ftr" sz="quarter" idx="11"/>
          </p:nvPr>
        </p:nvSpPr>
        <p:spPr/>
        <p:txBody>
          <a:bodyPr/>
          <a:lstStyle/>
          <a:p>
            <a:r>
              <a:rPr lang="en-GB"/>
              <a:t>Strictly confidential</a:t>
            </a:r>
            <a:endParaRPr lang="en-GB" dirty="0"/>
          </a:p>
        </p:txBody>
      </p:sp>
      <p:sp>
        <p:nvSpPr>
          <p:cNvPr id="5" name="Slide Number Placeholder 4">
            <a:extLst>
              <a:ext uri="{FF2B5EF4-FFF2-40B4-BE49-F238E27FC236}">
                <a16:creationId xmlns:a16="http://schemas.microsoft.com/office/drawing/2014/main" id="{D8AAA138-714F-4895-8BDF-505F5C084A66}"/>
              </a:ext>
            </a:extLst>
          </p:cNvPr>
          <p:cNvSpPr>
            <a:spLocks noGrp="1"/>
          </p:cNvSpPr>
          <p:nvPr>
            <p:ph type="sldNum" sz="quarter" idx="12"/>
          </p:nvPr>
        </p:nvSpPr>
        <p:spPr/>
        <p:txBody>
          <a:bodyPr/>
          <a:lstStyle/>
          <a:p>
            <a:fld id="{C9D05E43-48E8-4592-8BB6-D73E5BFC2A1E}" type="slidenum">
              <a:rPr lang="en-GB" smtClean="0"/>
              <a:pPr/>
              <a:t>9</a:t>
            </a:fld>
            <a:endParaRPr lang="en-GB" dirty="0"/>
          </a:p>
        </p:txBody>
      </p:sp>
      <p:sp>
        <p:nvSpPr>
          <p:cNvPr id="10" name="Oval 17">
            <a:extLst>
              <a:ext uri="{FF2B5EF4-FFF2-40B4-BE49-F238E27FC236}">
                <a16:creationId xmlns:a16="http://schemas.microsoft.com/office/drawing/2014/main" id="{F75A6839-C6D5-4584-BC61-D35C47E59861}"/>
              </a:ext>
            </a:extLst>
          </p:cNvPr>
          <p:cNvSpPr>
            <a:spLocks noChangeArrowheads="1"/>
          </p:cNvSpPr>
          <p:nvPr/>
        </p:nvSpPr>
        <p:spPr bwMode="auto">
          <a:xfrm>
            <a:off x="2988685" y="2756622"/>
            <a:ext cx="1727200" cy="1727200"/>
          </a:xfrm>
          <a:prstGeom prst="ellipse">
            <a:avLst/>
          </a:prstGeom>
          <a:solidFill>
            <a:schemeClr val="folHlink"/>
          </a:solidFill>
          <a:ln w="9525" algn="ctr">
            <a:noFill/>
            <a:round/>
            <a:headEnd/>
            <a:tailEnd/>
          </a:ln>
          <a:effectLst/>
        </p:spPr>
        <p:txBody>
          <a:bodyPr lIns="0" tIns="0" rIns="0" bIns="0" anchor="ctr"/>
          <a:lstStyle/>
          <a:p>
            <a:pPr algn="ctr"/>
            <a:r>
              <a:rPr lang="en-GB" sz="1400" b="1" dirty="0">
                <a:solidFill>
                  <a:schemeClr val="bg1"/>
                </a:solidFill>
              </a:rPr>
              <a:t>Triangulated TOTEX</a:t>
            </a:r>
          </a:p>
        </p:txBody>
      </p:sp>
      <p:sp>
        <p:nvSpPr>
          <p:cNvPr id="11" name="Text Box 18">
            <a:extLst>
              <a:ext uri="{FF2B5EF4-FFF2-40B4-BE49-F238E27FC236}">
                <a16:creationId xmlns:a16="http://schemas.microsoft.com/office/drawing/2014/main" id="{03B44E33-5F7B-4740-AC42-E9FC8A2237E5}"/>
              </a:ext>
            </a:extLst>
          </p:cNvPr>
          <p:cNvSpPr txBox="1">
            <a:spLocks noChangeArrowheads="1"/>
          </p:cNvSpPr>
          <p:nvPr/>
        </p:nvSpPr>
        <p:spPr bwMode="auto">
          <a:xfrm>
            <a:off x="358775" y="2025677"/>
            <a:ext cx="1368425" cy="369332"/>
          </a:xfrm>
          <a:prstGeom prst="rect">
            <a:avLst/>
          </a:prstGeom>
          <a:noFill/>
          <a:ln w="9525" algn="ctr">
            <a:noFill/>
            <a:miter lim="800000"/>
            <a:headEnd/>
            <a:tailEnd/>
          </a:ln>
          <a:effectLst/>
        </p:spPr>
        <p:txBody>
          <a:bodyPr lIns="0" tIns="0" rIns="0" bIns="0">
            <a:spAutoFit/>
          </a:bodyPr>
          <a:lstStyle/>
          <a:p>
            <a:r>
              <a:rPr lang="en-GB" dirty="0"/>
              <a:t>Top-down TOTEX model</a:t>
            </a:r>
          </a:p>
        </p:txBody>
      </p:sp>
      <p:sp>
        <p:nvSpPr>
          <p:cNvPr id="12" name="Text Box 19">
            <a:extLst>
              <a:ext uri="{FF2B5EF4-FFF2-40B4-BE49-F238E27FC236}">
                <a16:creationId xmlns:a16="http://schemas.microsoft.com/office/drawing/2014/main" id="{4A7E793A-6E26-45E8-815D-77AD7D8017D8}"/>
              </a:ext>
            </a:extLst>
          </p:cNvPr>
          <p:cNvSpPr txBox="1">
            <a:spLocks noChangeArrowheads="1"/>
          </p:cNvSpPr>
          <p:nvPr/>
        </p:nvSpPr>
        <p:spPr bwMode="auto">
          <a:xfrm>
            <a:off x="358775" y="3465539"/>
            <a:ext cx="1368425" cy="369332"/>
          </a:xfrm>
          <a:prstGeom prst="rect">
            <a:avLst/>
          </a:prstGeom>
          <a:noFill/>
          <a:ln w="9525" algn="ctr">
            <a:noFill/>
            <a:miter lim="800000"/>
            <a:headEnd/>
            <a:tailEnd/>
          </a:ln>
          <a:effectLst/>
        </p:spPr>
        <p:txBody>
          <a:bodyPr lIns="0" tIns="0" rIns="0" bIns="0">
            <a:spAutoFit/>
          </a:bodyPr>
          <a:lstStyle/>
          <a:p>
            <a:r>
              <a:rPr lang="en-GB" dirty="0"/>
              <a:t>Bottom-up TOTEX model</a:t>
            </a:r>
          </a:p>
        </p:txBody>
      </p:sp>
      <p:sp>
        <p:nvSpPr>
          <p:cNvPr id="13" name="Text Box 20">
            <a:extLst>
              <a:ext uri="{FF2B5EF4-FFF2-40B4-BE49-F238E27FC236}">
                <a16:creationId xmlns:a16="http://schemas.microsoft.com/office/drawing/2014/main" id="{3786038E-6130-47B0-BC4C-142EB6BB3346}"/>
              </a:ext>
            </a:extLst>
          </p:cNvPr>
          <p:cNvSpPr txBox="1">
            <a:spLocks noChangeArrowheads="1"/>
          </p:cNvSpPr>
          <p:nvPr/>
        </p:nvSpPr>
        <p:spPr bwMode="auto">
          <a:xfrm>
            <a:off x="332227" y="4770889"/>
            <a:ext cx="1368425" cy="1477328"/>
          </a:xfrm>
          <a:prstGeom prst="rect">
            <a:avLst/>
          </a:prstGeom>
          <a:noFill/>
          <a:ln w="9525" algn="ctr">
            <a:noFill/>
            <a:miter lim="800000"/>
            <a:headEnd/>
            <a:tailEnd/>
          </a:ln>
          <a:effectLst/>
        </p:spPr>
        <p:txBody>
          <a:bodyPr wrap="square" lIns="0" tIns="0" rIns="0" bIns="0">
            <a:spAutoFit/>
          </a:bodyPr>
          <a:lstStyle/>
          <a:p>
            <a:r>
              <a:rPr lang="en-GB" dirty="0"/>
              <a:t>Disaggregated activity based model that involved regression and unit cost analysis, and engineering technical assessments</a:t>
            </a:r>
          </a:p>
        </p:txBody>
      </p:sp>
      <p:sp>
        <p:nvSpPr>
          <p:cNvPr id="17" name="Line 24">
            <a:extLst>
              <a:ext uri="{FF2B5EF4-FFF2-40B4-BE49-F238E27FC236}">
                <a16:creationId xmlns:a16="http://schemas.microsoft.com/office/drawing/2014/main" id="{37955C9D-C916-4AB5-8AEF-1F9ED13AAA50}"/>
              </a:ext>
            </a:extLst>
          </p:cNvPr>
          <p:cNvSpPr>
            <a:spLocks noChangeShapeType="1"/>
          </p:cNvSpPr>
          <p:nvPr/>
        </p:nvSpPr>
        <p:spPr bwMode="auto">
          <a:xfrm flipV="1">
            <a:off x="1711524" y="3565606"/>
            <a:ext cx="1173181" cy="0"/>
          </a:xfrm>
          <a:prstGeom prst="line">
            <a:avLst/>
          </a:prstGeom>
          <a:noFill/>
          <a:ln w="6350">
            <a:solidFill>
              <a:schemeClr val="tx1"/>
            </a:solidFill>
            <a:round/>
            <a:headEnd type="none" w="med" len="med"/>
            <a:tailEnd type="triangle" w="med" len="med"/>
          </a:ln>
          <a:effectLst/>
        </p:spPr>
        <p:txBody>
          <a:bodyPr vert="eaVert" wrap="square" lIns="0" tIns="0" rIns="0" bIns="0">
            <a:spAutoFit/>
          </a:bodyPr>
          <a:lstStyle/>
          <a:p>
            <a:endParaRPr lang="en-GB"/>
          </a:p>
        </p:txBody>
      </p:sp>
      <p:sp>
        <p:nvSpPr>
          <p:cNvPr id="18" name="Line 25">
            <a:extLst>
              <a:ext uri="{FF2B5EF4-FFF2-40B4-BE49-F238E27FC236}">
                <a16:creationId xmlns:a16="http://schemas.microsoft.com/office/drawing/2014/main" id="{B7F88B8C-6641-4958-8E53-48BDEBF4CC67}"/>
              </a:ext>
            </a:extLst>
          </p:cNvPr>
          <p:cNvSpPr>
            <a:spLocks noChangeShapeType="1"/>
          </p:cNvSpPr>
          <p:nvPr/>
        </p:nvSpPr>
        <p:spPr bwMode="auto">
          <a:xfrm rot="2700000" flipV="1">
            <a:off x="1627839" y="2423565"/>
            <a:ext cx="1361451" cy="297676"/>
          </a:xfrm>
          <a:prstGeom prst="line">
            <a:avLst/>
          </a:prstGeom>
          <a:noFill/>
          <a:ln w="6350">
            <a:solidFill>
              <a:schemeClr val="tx1"/>
            </a:solidFill>
            <a:round/>
            <a:headEnd type="none" w="med" len="med"/>
            <a:tailEnd type="triangle" w="med" len="med"/>
          </a:ln>
          <a:effectLst/>
        </p:spPr>
        <p:txBody>
          <a:bodyPr vert="eaVert" wrap="square" lIns="0" tIns="0" rIns="0" bIns="0">
            <a:spAutoFit/>
          </a:bodyPr>
          <a:lstStyle/>
          <a:p>
            <a:endParaRPr lang="en-GB"/>
          </a:p>
        </p:txBody>
      </p:sp>
      <p:sp>
        <p:nvSpPr>
          <p:cNvPr id="6" name="Oval 5">
            <a:extLst>
              <a:ext uri="{FF2B5EF4-FFF2-40B4-BE49-F238E27FC236}">
                <a16:creationId xmlns:a16="http://schemas.microsoft.com/office/drawing/2014/main" id="{C901AF17-8B82-4C58-88B2-E5F0A5F3BC97}"/>
              </a:ext>
            </a:extLst>
          </p:cNvPr>
          <p:cNvSpPr/>
          <p:nvPr/>
        </p:nvSpPr>
        <p:spPr bwMode="auto">
          <a:xfrm>
            <a:off x="1905317" y="2138498"/>
            <a:ext cx="686990" cy="686982"/>
          </a:xfrm>
          <a:prstGeom prst="ellipse">
            <a:avLst/>
          </a:prstGeom>
          <a:solidFill>
            <a:schemeClr val="bg1"/>
          </a:solidFill>
          <a:ln w="9525" cap="flat" cmpd="sng" algn="ctr">
            <a:solidFill>
              <a:schemeClr val="accent1"/>
            </a:solidFill>
            <a:prstDash val="solid"/>
            <a:round/>
            <a:headEnd type="none" w="med" len="med"/>
            <a:tailEnd type="none" w="med" len="med"/>
          </a:ln>
          <a:effectLst/>
        </p:spPr>
        <p:txBody>
          <a:bodyPr vert="horz" wrap="square" lIns="72000" tIns="72000" rIns="72000" bIns="7200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r>
              <a:rPr kumimoji="0" lang="en-GB" b="0" i="0" u="none" strike="noStrike" cap="none" normalizeH="0" baseline="0" dirty="0">
                <a:ln>
                  <a:noFill/>
                </a:ln>
                <a:solidFill>
                  <a:schemeClr val="tx1"/>
                </a:solidFill>
                <a:effectLst/>
                <a:latin typeface="Arial" pitchFamily="34" charset="0"/>
              </a:rPr>
              <a:t>25%</a:t>
            </a:r>
          </a:p>
        </p:txBody>
      </p:sp>
      <p:sp>
        <p:nvSpPr>
          <p:cNvPr id="20" name="Oval 19">
            <a:extLst>
              <a:ext uri="{FF2B5EF4-FFF2-40B4-BE49-F238E27FC236}">
                <a16:creationId xmlns:a16="http://schemas.microsoft.com/office/drawing/2014/main" id="{868C7B62-D1EB-4D14-BB48-AEF13D8F404B}"/>
              </a:ext>
            </a:extLst>
          </p:cNvPr>
          <p:cNvSpPr/>
          <p:nvPr/>
        </p:nvSpPr>
        <p:spPr bwMode="auto">
          <a:xfrm>
            <a:off x="1970294" y="3258690"/>
            <a:ext cx="686990" cy="686982"/>
          </a:xfrm>
          <a:prstGeom prst="ellipse">
            <a:avLst/>
          </a:prstGeom>
          <a:solidFill>
            <a:schemeClr val="bg1"/>
          </a:solidFill>
          <a:ln w="9525" cap="flat" cmpd="sng" algn="ctr">
            <a:solidFill>
              <a:schemeClr val="accent1"/>
            </a:solidFill>
            <a:prstDash val="solid"/>
            <a:round/>
            <a:headEnd type="none" w="med" len="med"/>
            <a:tailEnd type="none" w="med" len="med"/>
          </a:ln>
          <a:effectLst/>
        </p:spPr>
        <p:txBody>
          <a:bodyPr vert="horz" wrap="square" lIns="72000" tIns="72000" rIns="72000" bIns="7200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r>
              <a:rPr kumimoji="0" lang="en-GB" b="0" i="0" u="none" strike="noStrike" cap="none" normalizeH="0" baseline="0" dirty="0">
                <a:ln>
                  <a:noFill/>
                </a:ln>
                <a:solidFill>
                  <a:schemeClr val="tx1"/>
                </a:solidFill>
                <a:effectLst/>
                <a:latin typeface="Arial" pitchFamily="34" charset="0"/>
              </a:rPr>
              <a:t>25%</a:t>
            </a:r>
          </a:p>
        </p:txBody>
      </p:sp>
      <p:sp>
        <p:nvSpPr>
          <p:cNvPr id="21" name="Line 25">
            <a:extLst>
              <a:ext uri="{FF2B5EF4-FFF2-40B4-BE49-F238E27FC236}">
                <a16:creationId xmlns:a16="http://schemas.microsoft.com/office/drawing/2014/main" id="{8F0F0227-8226-492C-919B-98CA95F762E9}"/>
              </a:ext>
            </a:extLst>
          </p:cNvPr>
          <p:cNvSpPr>
            <a:spLocks noChangeShapeType="1"/>
          </p:cNvSpPr>
          <p:nvPr/>
        </p:nvSpPr>
        <p:spPr bwMode="auto">
          <a:xfrm rot="18900000">
            <a:off x="1621511" y="4622247"/>
            <a:ext cx="1476000" cy="297676"/>
          </a:xfrm>
          <a:prstGeom prst="line">
            <a:avLst/>
          </a:prstGeom>
          <a:noFill/>
          <a:ln w="6350">
            <a:solidFill>
              <a:schemeClr val="tx1"/>
            </a:solidFill>
            <a:round/>
            <a:headEnd type="none" w="med" len="med"/>
            <a:tailEnd type="triangle" w="med" len="med"/>
          </a:ln>
          <a:effectLst/>
        </p:spPr>
        <p:txBody>
          <a:bodyPr vert="eaVert" wrap="square" lIns="0" tIns="0" rIns="0" bIns="0">
            <a:spAutoFit/>
          </a:bodyPr>
          <a:lstStyle/>
          <a:p>
            <a:endParaRPr lang="en-GB"/>
          </a:p>
        </p:txBody>
      </p:sp>
      <p:sp>
        <p:nvSpPr>
          <p:cNvPr id="22" name="Oval 21">
            <a:extLst>
              <a:ext uri="{FF2B5EF4-FFF2-40B4-BE49-F238E27FC236}">
                <a16:creationId xmlns:a16="http://schemas.microsoft.com/office/drawing/2014/main" id="{361BBEFF-C3A4-4609-A71F-992718A418D5}"/>
              </a:ext>
            </a:extLst>
          </p:cNvPr>
          <p:cNvSpPr/>
          <p:nvPr/>
        </p:nvSpPr>
        <p:spPr bwMode="auto">
          <a:xfrm rot="10800000" flipV="1">
            <a:off x="1905315" y="4529204"/>
            <a:ext cx="686990" cy="686982"/>
          </a:xfrm>
          <a:prstGeom prst="ellipse">
            <a:avLst/>
          </a:prstGeom>
          <a:solidFill>
            <a:schemeClr val="bg1"/>
          </a:solidFill>
          <a:ln w="9525" cap="flat" cmpd="sng" algn="ctr">
            <a:solidFill>
              <a:schemeClr val="accent1"/>
            </a:solidFill>
            <a:prstDash val="solid"/>
            <a:round/>
            <a:headEnd type="none" w="med" len="med"/>
            <a:tailEnd type="none" w="med" len="med"/>
          </a:ln>
          <a:effectLst/>
        </p:spPr>
        <p:txBody>
          <a:bodyPr vert="horz" wrap="square" lIns="72000" tIns="72000" rIns="72000" bIns="7200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r>
              <a:rPr kumimoji="0" lang="en-GB" b="0" i="0" u="none" strike="noStrike" cap="none" normalizeH="0" baseline="0" dirty="0">
                <a:ln>
                  <a:noFill/>
                </a:ln>
                <a:solidFill>
                  <a:schemeClr val="tx1"/>
                </a:solidFill>
                <a:effectLst/>
                <a:latin typeface="Arial" pitchFamily="34" charset="0"/>
              </a:rPr>
              <a:t>50%</a:t>
            </a:r>
          </a:p>
        </p:txBody>
      </p:sp>
    </p:spTree>
    <p:extLst>
      <p:ext uri="{BB962C8B-B14F-4D97-AF65-F5344CB8AC3E}">
        <p14:creationId xmlns:p14="http://schemas.microsoft.com/office/powerpoint/2010/main" val="108077748"/>
      </p:ext>
    </p:extLst>
  </p:cSld>
  <p:clrMapOvr>
    <a:masterClrMapping/>
  </p:clrMapOvr>
</p:sld>
</file>

<file path=ppt/theme/theme1.xml><?xml version="1.0" encoding="utf-8"?>
<a:theme xmlns:a="http://schemas.openxmlformats.org/drawingml/2006/main" name="Presentation (blue)">
  <a:themeElements>
    <a:clrScheme name="Highlight  bg 14">
      <a:dk1>
        <a:srgbClr val="001E41"/>
      </a:dk1>
      <a:lt1>
        <a:srgbClr val="FFFFFF"/>
      </a:lt1>
      <a:dk2>
        <a:srgbClr val="001E41"/>
      </a:dk2>
      <a:lt2>
        <a:srgbClr val="003273"/>
      </a:lt2>
      <a:accent1>
        <a:srgbClr val="001E41"/>
      </a:accent1>
      <a:accent2>
        <a:srgbClr val="003273"/>
      </a:accent2>
      <a:accent3>
        <a:srgbClr val="FFFFFF"/>
      </a:accent3>
      <a:accent4>
        <a:srgbClr val="001836"/>
      </a:accent4>
      <a:accent5>
        <a:srgbClr val="AAABB0"/>
      </a:accent5>
      <a:accent6>
        <a:srgbClr val="002C68"/>
      </a:accent6>
      <a:hlink>
        <a:srgbClr val="53B6E7"/>
      </a:hlink>
      <a:folHlink>
        <a:srgbClr val="0066B3"/>
      </a:folHlink>
    </a:clrScheme>
    <a:fontScheme name="Highlight  bg">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53B6E7"/>
        </a:solidFill>
        <a:ln w="9525" cap="flat" cmpd="sng" algn="ctr">
          <a:noFill/>
          <a:prstDash val="solid"/>
          <a:round/>
          <a:headEnd type="none" w="med" len="med"/>
          <a:tailEnd type="none" w="med" len="med"/>
        </a:ln>
        <a:effectLst/>
      </a:spPr>
      <a:bodyPr vert="horz" wrap="square" lIns="0" tIns="0" rIns="0" bIns="0" numCol="1" rtlCol="0" anchor="t" anchorCtr="0" compatLnSpc="1">
        <a:prstTxWarp prst="textNoShape">
          <a:avLst/>
        </a:prstTxWarp>
        <a:no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sz="1200" b="0" i="0" u="none" strike="noStrike" cap="none" normalizeH="0" baseline="0" dirty="0" err="1"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eaVert" wrap="square" lIns="0" tIns="0" rIns="0" bIns="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GB" sz="12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Highlight  bg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Highlight  bg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Highlight  bg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Highlight  bg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Highlight  bg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Highlight  bg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Highlight  bg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Highlight  bg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Highlight  bg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Highlight  bg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Highlight  bg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Highlight  bg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Highlight  bg 13">
        <a:dk1>
          <a:srgbClr val="193225"/>
        </a:dk1>
        <a:lt1>
          <a:srgbClr val="FFFFFF"/>
        </a:lt1>
        <a:dk2>
          <a:srgbClr val="193225"/>
        </a:dk2>
        <a:lt2>
          <a:srgbClr val="99AA39"/>
        </a:lt2>
        <a:accent1>
          <a:srgbClr val="193225"/>
        </a:accent1>
        <a:accent2>
          <a:srgbClr val="99AA39"/>
        </a:accent2>
        <a:accent3>
          <a:srgbClr val="FFFFFF"/>
        </a:accent3>
        <a:accent4>
          <a:srgbClr val="14291E"/>
        </a:accent4>
        <a:accent5>
          <a:srgbClr val="ABADAC"/>
        </a:accent5>
        <a:accent6>
          <a:srgbClr val="8A9A33"/>
        </a:accent6>
        <a:hlink>
          <a:srgbClr val="C8CD93"/>
        </a:hlink>
        <a:folHlink>
          <a:srgbClr val="3CAF46"/>
        </a:folHlink>
      </a:clrScheme>
      <a:clrMap bg1="lt1" tx1="dk1" bg2="lt2" tx2="dk2" accent1="accent1" accent2="accent2" accent3="accent3" accent4="accent4" accent5="accent5" accent6="accent6" hlink="hlink" folHlink="folHlink"/>
    </a:extraClrScheme>
    <a:extraClrScheme>
      <a:clrScheme name="Highlight  bg 14">
        <a:dk1>
          <a:srgbClr val="001E41"/>
        </a:dk1>
        <a:lt1>
          <a:srgbClr val="FFFFFF"/>
        </a:lt1>
        <a:dk2>
          <a:srgbClr val="001E41"/>
        </a:dk2>
        <a:lt2>
          <a:srgbClr val="003273"/>
        </a:lt2>
        <a:accent1>
          <a:srgbClr val="001E41"/>
        </a:accent1>
        <a:accent2>
          <a:srgbClr val="003273"/>
        </a:accent2>
        <a:accent3>
          <a:srgbClr val="FFFFFF"/>
        </a:accent3>
        <a:accent4>
          <a:srgbClr val="001836"/>
        </a:accent4>
        <a:accent5>
          <a:srgbClr val="AAABB0"/>
        </a:accent5>
        <a:accent6>
          <a:srgbClr val="002C68"/>
        </a:accent6>
        <a:hlink>
          <a:srgbClr val="53B6E7"/>
        </a:hlink>
        <a:folHlink>
          <a:srgbClr val="0066B3"/>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 (blue)" id="{E0289267-6849-45EE-9996-CC25BAABC949}" vid="{5BC76B31-D3AB-443F-98BD-7808D9AA3D63}"/>
    </a:ext>
  </a:extLst>
</a:theme>
</file>

<file path=ppt/theme/theme2.xml><?xml version="1.0" encoding="utf-8"?>
<a:theme xmlns:a="http://schemas.openxmlformats.org/drawingml/2006/main" name="Dark bg">
  <a:themeElements>
    <a:clrScheme name="Dark bg 14">
      <a:dk1>
        <a:srgbClr val="001E41"/>
      </a:dk1>
      <a:lt1>
        <a:srgbClr val="FFFFFF"/>
      </a:lt1>
      <a:dk2>
        <a:srgbClr val="001E41"/>
      </a:dk2>
      <a:lt2>
        <a:srgbClr val="003273"/>
      </a:lt2>
      <a:accent1>
        <a:srgbClr val="001E41"/>
      </a:accent1>
      <a:accent2>
        <a:srgbClr val="003273"/>
      </a:accent2>
      <a:accent3>
        <a:srgbClr val="FFFFFF"/>
      </a:accent3>
      <a:accent4>
        <a:srgbClr val="001836"/>
      </a:accent4>
      <a:accent5>
        <a:srgbClr val="AAABB0"/>
      </a:accent5>
      <a:accent6>
        <a:srgbClr val="002C68"/>
      </a:accent6>
      <a:hlink>
        <a:srgbClr val="53B6E7"/>
      </a:hlink>
      <a:folHlink>
        <a:srgbClr val="0066B3"/>
      </a:folHlink>
    </a:clrScheme>
    <a:fontScheme name="Dark bg">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53B6E7"/>
        </a:solidFill>
        <a:ln w="9525" cap="flat" cmpd="sng" algn="ctr">
          <a:noFill/>
          <a:prstDash val="solid"/>
          <a:round/>
          <a:headEnd type="none" w="med" len="med"/>
          <a:tailEnd type="none" w="med" len="med"/>
        </a:ln>
        <a:effectLst/>
      </a:spPr>
      <a:bodyPr vert="horz" wrap="square" lIns="72000" tIns="72000" rIns="72000" bIns="72000" numCol="1" rtlCol="0" anchor="t" anchorCtr="0" compatLnSpc="1">
        <a:prstTxWarp prst="textNoShape">
          <a:avLst/>
        </a:prstTxWarp>
        <a:no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sz="1200" b="0" i="0" u="none" strike="noStrike" cap="none" normalizeH="0" baseline="0" dirty="0" smtClean="0">
            <a:ln>
              <a:noFill/>
            </a:ln>
            <a:solidFill>
              <a:schemeClr val="tx1"/>
            </a:solidFill>
            <a:effectLst/>
            <a:latin typeface="Arial" pitchFamily="34" charset="0"/>
          </a:defRPr>
        </a:defPPr>
      </a:lstStyle>
    </a:spDef>
    <a:lnDef>
      <a:spPr bwMode="auto">
        <a:noFill/>
        <a:ln w="9525" cap="flat" cmpd="sng" algn="ctr">
          <a:solidFill>
            <a:srgbClr val="323232"/>
          </a:solidFill>
          <a:prstDash val="solid"/>
          <a:round/>
          <a:headEnd type="none" w="med" len="med"/>
          <a:tailEnd type="triangle" w="med" len="med"/>
        </a:ln>
        <a:effectLst/>
      </a:spPr>
      <a:bodyPr/>
      <a:lstStyle/>
    </a:lnDef>
  </a:objectDefaults>
  <a:extraClrSchemeLst>
    <a:extraClrScheme>
      <a:clrScheme name="Dark bg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ark bg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ark bg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ark bg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ark bg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ark bg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ark bg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ark bg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ark bg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ark bg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ark bg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ark bg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ark bg 13">
        <a:dk1>
          <a:srgbClr val="193225"/>
        </a:dk1>
        <a:lt1>
          <a:srgbClr val="FFFFFF"/>
        </a:lt1>
        <a:dk2>
          <a:srgbClr val="193225"/>
        </a:dk2>
        <a:lt2>
          <a:srgbClr val="99AA39"/>
        </a:lt2>
        <a:accent1>
          <a:srgbClr val="193225"/>
        </a:accent1>
        <a:accent2>
          <a:srgbClr val="99AA39"/>
        </a:accent2>
        <a:accent3>
          <a:srgbClr val="FFFFFF"/>
        </a:accent3>
        <a:accent4>
          <a:srgbClr val="14291E"/>
        </a:accent4>
        <a:accent5>
          <a:srgbClr val="ABADAC"/>
        </a:accent5>
        <a:accent6>
          <a:srgbClr val="8A9A33"/>
        </a:accent6>
        <a:hlink>
          <a:srgbClr val="C8CD93"/>
        </a:hlink>
        <a:folHlink>
          <a:srgbClr val="3CAF46"/>
        </a:folHlink>
      </a:clrScheme>
      <a:clrMap bg1="lt1" tx1="dk1" bg2="lt2" tx2="dk2" accent1="accent1" accent2="accent2" accent3="accent3" accent4="accent4" accent5="accent5" accent6="accent6" hlink="hlink" folHlink="folHlink"/>
    </a:extraClrScheme>
    <a:extraClrScheme>
      <a:clrScheme name="Dark bg 14">
        <a:dk1>
          <a:srgbClr val="001E41"/>
        </a:dk1>
        <a:lt1>
          <a:srgbClr val="FFFFFF"/>
        </a:lt1>
        <a:dk2>
          <a:srgbClr val="001E41"/>
        </a:dk2>
        <a:lt2>
          <a:srgbClr val="003273"/>
        </a:lt2>
        <a:accent1>
          <a:srgbClr val="001E41"/>
        </a:accent1>
        <a:accent2>
          <a:srgbClr val="003273"/>
        </a:accent2>
        <a:accent3>
          <a:srgbClr val="FFFFFF"/>
        </a:accent3>
        <a:accent4>
          <a:srgbClr val="001836"/>
        </a:accent4>
        <a:accent5>
          <a:srgbClr val="AAABB0"/>
        </a:accent5>
        <a:accent6>
          <a:srgbClr val="002C68"/>
        </a:accent6>
        <a:hlink>
          <a:srgbClr val="53B6E7"/>
        </a:hlink>
        <a:folHlink>
          <a:srgbClr val="0066B3"/>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 (blue)" id="{E0289267-6849-45EE-9996-CC25BAABC949}" vid="{88AB1E18-A160-477D-AB4D-F52DEC314DB6}"/>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6ADC87AC9D735641AC35F1D961F7A035" ma:contentTypeVersion="0" ma:contentTypeDescription="Create a new document." ma:contentTypeScope="" ma:versionID="f29dea1b3c992ef213c17ea5d8242967">
  <xsd:schema xmlns:xsd="http://www.w3.org/2001/XMLSchema" xmlns:p="http://schemas.microsoft.com/office/2006/metadata/properties" targetNamespace="http://schemas.microsoft.com/office/2006/metadata/properties" ma:root="true" ma:fieldsID="46ce51841bcaebe75ae25adb2fb3cbe1">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Props1.xml><?xml version="1.0" encoding="utf-8"?>
<ds:datastoreItem xmlns:ds="http://schemas.openxmlformats.org/officeDocument/2006/customXml" ds:itemID="{2177F2BC-27CF-46B0-AF24-9A8B83874502}"/>
</file>

<file path=customXml/itemProps2.xml><?xml version="1.0" encoding="utf-8"?>
<ds:datastoreItem xmlns:ds="http://schemas.openxmlformats.org/officeDocument/2006/customXml" ds:itemID="{F26EEA96-43EB-49CD-9A83-A4A28E9DDEC0}"/>
</file>

<file path=customXml/itemProps3.xml><?xml version="1.0" encoding="utf-8"?>
<ds:datastoreItem xmlns:ds="http://schemas.openxmlformats.org/officeDocument/2006/customXml" ds:itemID="{A03773B7-95E3-4693-987F-2D10D43C2E12}"/>
</file>

<file path=docProps/app.xml><?xml version="1.0" encoding="utf-8"?>
<Properties xmlns="http://schemas.openxmlformats.org/officeDocument/2006/extended-properties" xmlns:vt="http://schemas.openxmlformats.org/officeDocument/2006/docPropsVTypes">
  <Template>Presentation (blue)</Template>
  <TotalTime>0</TotalTime>
  <Words>3543</Words>
  <Application>Microsoft Office PowerPoint</Application>
  <PresentationFormat>On-screen Show (4:3)</PresentationFormat>
  <Paragraphs>578</Paragraphs>
  <Slides>29</Slides>
  <Notes>20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29</vt:i4>
      </vt:variant>
    </vt:vector>
  </HeadingPairs>
  <TitlesOfParts>
    <vt:vector size="35" baseType="lpstr">
      <vt:lpstr>Arial</vt:lpstr>
      <vt:lpstr>ArialMT</vt:lpstr>
      <vt:lpstr>Calibri</vt:lpstr>
      <vt:lpstr>Cambria Math</vt:lpstr>
      <vt:lpstr>Presentation (blue)</vt:lpstr>
      <vt:lpstr>Dark bg</vt:lpstr>
      <vt:lpstr>ENWL’s updated cost performance under Ofgem’s RIIO-ED1 cost assessment methodology</vt:lpstr>
      <vt:lpstr>PowerPoint Presentation</vt:lpstr>
      <vt:lpstr>PowerPoint Presentation</vt:lpstr>
      <vt:lpstr>Executive summary Scope of work</vt:lpstr>
      <vt:lpstr>Executive summary Main conclusions</vt:lpstr>
      <vt:lpstr>PowerPoint Presentation</vt:lpstr>
      <vt:lpstr>Background Description of the work undertaken</vt:lpstr>
      <vt:lpstr>Background Ofgem’s ED1 regression framework</vt:lpstr>
      <vt:lpstr>Background Triangulation of the TOTEX modelling outputs</vt:lpstr>
      <vt:lpstr>Background Ofgem’s pre-modelling regional adjustments to the data</vt:lpstr>
      <vt:lpstr>Background Additional considerations</vt:lpstr>
      <vt:lpstr>PowerPoint Presentation</vt:lpstr>
      <vt:lpstr>Top-down TOTEX models Updated econometric models</vt:lpstr>
      <vt:lpstr>Top-down TOTEX models ENWL’s performance with the updated data</vt:lpstr>
      <vt:lpstr>Top-down TOTEX models ENWL’s performance in additional sensitivities</vt:lpstr>
      <vt:lpstr>PowerPoint Presentation</vt:lpstr>
      <vt:lpstr>Bottom-up TOTEX models Updated econometric models</vt:lpstr>
      <vt:lpstr>Bottom-up TOTEX models ENWL’s performance with the updated data</vt:lpstr>
      <vt:lpstr>Bottom-up TOTEX models ENWL’s performance in alternative model specifications</vt:lpstr>
      <vt:lpstr>PowerPoint Presentation</vt:lpstr>
      <vt:lpstr>PowerPoint Presentation</vt:lpstr>
      <vt:lpstr>PowerPoint Presentation</vt:lpstr>
      <vt:lpstr>Glossary of terms General concepts</vt:lpstr>
      <vt:lpstr>Glossary of terms Statistical diagnostics</vt:lpstr>
      <vt:lpstr>PowerPoint Presentation</vt:lpstr>
      <vt:lpstr>Overview of Ofgem’s RIIO-ED1 cost assessment approach </vt:lpstr>
      <vt:lpstr>Regression results Example regression results from ED1 Determinations  </vt:lpstr>
      <vt:lpstr>ENWL’s overall position at ED1 slow-track final determination</vt:lpstr>
      <vt:lpstr>Results of regression performance in ED1 ENWL was in or close to the upper-quartile in ED1</vt:lpstr>
    </vt:vector>
  </TitlesOfParts>
  <Company>Oxera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page. Title 24pt Arial bold over 4 lines max if needed</dc:title>
  <dc:creator>Mateusz Slomka</dc:creator>
  <cp:lastModifiedBy>Darley,David</cp:lastModifiedBy>
  <cp:revision>90</cp:revision>
  <cp:lastPrinted>2014-10-14T16:37:49Z</cp:lastPrinted>
  <dcterms:created xsi:type="dcterms:W3CDTF">2020-05-07T10:42:52Z</dcterms:created>
  <dcterms:modified xsi:type="dcterms:W3CDTF">2021-11-23T14:39:05Z</dcterms:modified>
  <cp:contentType>Document</cp:contentTyp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0x0101006ADC87AC9D735641AC35F1D961F7A035</vt:lpwstr>
  </property>
  <property fmtid="{D5CDD505-2E9C-101B-9397-08002B2CF9AE}" pid="3" name="Sector">
    <vt:lpwstr>1;#Energy|cc486b63-60cf-4bc5-8f47-fb3cad3ed2f8</vt:lpwstr>
  </property>
  <property fmtid="{D5CDD505-2E9C-101B-9397-08002B2CF9AE}" pid="4" name="Product">
    <vt:lpwstr>2;#Regulatory Reviews|8fe5d42d-8705-4735-a5bd-56cf75fe4eb4</vt:lpwstr>
  </property>
  <property fmtid="{D5CDD505-2E9C-101B-9397-08002B2CF9AE}" pid="5" name="ProjectID">
    <vt:lpwstr>P08549 </vt:lpwstr>
  </property>
  <property fmtid="{D5CDD505-2E9C-101B-9397-08002B2CF9AE}" pid="6" name="ProjectName">
    <vt:lpwstr>RIIO-2 cost modelling update</vt:lpwstr>
  </property>
  <property fmtid="{D5CDD505-2E9C-101B-9397-08002B2CF9AE}" pid="7" name="kd3a6e81147541feabb7c0085d3a9f8e">
    <vt:lpwstr>Regulatory Reviews8fe5d42d-8705-4735-a5bd-56cf75fe4eb4</vt:lpwstr>
  </property>
  <property fmtid="{D5CDD505-2E9C-101B-9397-08002B2CF9AE}" pid="8" name="Client">
    <vt:lpwstr>Electricity North West</vt:lpwstr>
  </property>
  <property fmtid="{D5CDD505-2E9C-101B-9397-08002B2CF9AE}" pid="9" name="ka9ee615405449898dbbe61310da1ea0">
    <vt:lpwstr>Energycc486b63-60cf-4bc5-8f47-fb3cad3ed2f8</vt:lpwstr>
  </property>
  <property fmtid="{D5CDD505-2E9C-101B-9397-08002B2CF9AE}" pid="10" name="TaxCatchAll">
    <vt:lpwstr>21</vt:lpwstr>
  </property>
</Properties>
</file>